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9"/>
  </p:notesMasterIdLst>
  <p:handoutMasterIdLst>
    <p:handoutMasterId r:id="rId20"/>
  </p:handoutMasterIdLst>
  <p:sldIdLst>
    <p:sldId id="256" r:id="rId5"/>
    <p:sldId id="303" r:id="rId6"/>
    <p:sldId id="305" r:id="rId7"/>
    <p:sldId id="308" r:id="rId8"/>
    <p:sldId id="307" r:id="rId9"/>
    <p:sldId id="309" r:id="rId10"/>
    <p:sldId id="310" r:id="rId11"/>
    <p:sldId id="311" r:id="rId12"/>
    <p:sldId id="312" r:id="rId13"/>
    <p:sldId id="313" r:id="rId14"/>
    <p:sldId id="316" r:id="rId15"/>
    <p:sldId id="315" r:id="rId16"/>
    <p:sldId id="319" r:id="rId17"/>
    <p:sldId id="320" r:id="rId18"/>
  </p:sldIdLst>
  <p:sldSz cx="9144000" cy="6858000" type="screen4x3"/>
  <p:notesSz cx="6799263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20" autoAdjust="0"/>
    <p:restoredTop sz="94660"/>
  </p:normalViewPr>
  <p:slideViewPr>
    <p:cSldViewPr>
      <p:cViewPr varScale="1">
        <p:scale>
          <a:sx n="68" d="100"/>
          <a:sy n="68" d="100"/>
        </p:scale>
        <p:origin x="702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347" cy="496491"/>
          </a:xfrm>
          <a:prstGeom prst="rect">
            <a:avLst/>
          </a:prstGeom>
        </p:spPr>
        <p:txBody>
          <a:bodyPr vert="horz" lIns="91458" tIns="45729" rIns="91458" bIns="45729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1343" y="0"/>
            <a:ext cx="2946347" cy="496491"/>
          </a:xfrm>
          <a:prstGeom prst="rect">
            <a:avLst/>
          </a:prstGeom>
        </p:spPr>
        <p:txBody>
          <a:bodyPr vert="horz" lIns="91458" tIns="45729" rIns="91458" bIns="45729" rtlCol="0"/>
          <a:lstStyle>
            <a:lvl1pPr algn="r">
              <a:defRPr sz="1200"/>
            </a:lvl1pPr>
          </a:lstStyle>
          <a:p>
            <a:fld id="{D8F7A863-EF6B-4E8F-A13B-CB811F6AE962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31599"/>
            <a:ext cx="2946347" cy="496491"/>
          </a:xfrm>
          <a:prstGeom prst="rect">
            <a:avLst/>
          </a:prstGeom>
        </p:spPr>
        <p:txBody>
          <a:bodyPr vert="horz" lIns="91458" tIns="45729" rIns="91458" bIns="45729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1343" y="9431599"/>
            <a:ext cx="2946347" cy="496491"/>
          </a:xfrm>
          <a:prstGeom prst="rect">
            <a:avLst/>
          </a:prstGeom>
        </p:spPr>
        <p:txBody>
          <a:bodyPr vert="horz" lIns="91458" tIns="45729" rIns="91458" bIns="45729" rtlCol="0" anchor="b"/>
          <a:lstStyle>
            <a:lvl1pPr algn="r">
              <a:defRPr sz="1200"/>
            </a:lvl1pPr>
          </a:lstStyle>
          <a:p>
            <a:fld id="{ECD241C0-E24F-4298-994E-796CC2557B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72351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F1712E-1806-4CFF-8D4D-848AE3BFB893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88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40363" cy="39100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275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63D8A0-4AD7-44BA-9B73-73E8E36E82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3473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63D8A0-4AD7-44BA-9B73-73E8E36E827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5627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1D3B8-5568-4956-B77D-C6BE5A1E20B6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60D62-6F2F-42A4-98BB-7C596DD71A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4197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1D3B8-5568-4956-B77D-C6BE5A1E20B6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60D62-6F2F-42A4-98BB-7C596DD71A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7049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1D3B8-5568-4956-B77D-C6BE5A1E20B6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60D62-6F2F-42A4-98BB-7C596DD71A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945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1D3B8-5568-4956-B77D-C6BE5A1E20B6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60D62-6F2F-42A4-98BB-7C596DD71A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2506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1D3B8-5568-4956-B77D-C6BE5A1E20B6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60D62-6F2F-42A4-98BB-7C596DD71A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2170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1D3B8-5568-4956-B77D-C6BE5A1E20B6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60D62-6F2F-42A4-98BB-7C596DD71A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0238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1D3B8-5568-4956-B77D-C6BE5A1E20B6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60D62-6F2F-42A4-98BB-7C596DD71A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613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1D3B8-5568-4956-B77D-C6BE5A1E20B6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60D62-6F2F-42A4-98BB-7C596DD71A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7873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1D3B8-5568-4956-B77D-C6BE5A1E20B6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60D62-6F2F-42A4-98BB-7C596DD71A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4301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1D3B8-5568-4956-B77D-C6BE5A1E20B6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60D62-6F2F-42A4-98BB-7C596DD71A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9921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1D3B8-5568-4956-B77D-C6BE5A1E20B6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60D62-6F2F-42A4-98BB-7C596DD71A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55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71D3B8-5568-4956-B77D-C6BE5A1E20B6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60D62-6F2F-42A4-98BB-7C596DD71A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5512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33701" y="2348880"/>
            <a:ext cx="9176455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Welcome Year 1/2</a:t>
            </a:r>
          </a:p>
          <a:p>
            <a:pPr algn="ctr"/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2025/2026</a:t>
            </a:r>
          </a:p>
          <a:p>
            <a:pPr algn="ctr"/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846062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011D43A-EA36-8BF6-61A0-AA40751052D3}"/>
              </a:ext>
            </a:extLst>
          </p:cNvPr>
          <p:cNvSpPr txBox="1"/>
          <p:nvPr/>
        </p:nvSpPr>
        <p:spPr>
          <a:xfrm>
            <a:off x="1849630" y="593728"/>
            <a:ext cx="545867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400" b="1" cap="none" spc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Maths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952A4B-D327-F571-75C3-13B96026277D}"/>
              </a:ext>
            </a:extLst>
          </p:cNvPr>
          <p:cNvSpPr txBox="1"/>
          <p:nvPr/>
        </p:nvSpPr>
        <p:spPr>
          <a:xfrm>
            <a:off x="323528" y="2274838"/>
            <a:ext cx="8496944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en-GB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 Year 1 and 2 children will work on counting in 2s, 5s and 10s before beginning to work on more formal ‘times tables’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en-GB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Children are encouraged to use </a:t>
            </a:r>
            <a:r>
              <a:rPr lang="en-GB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Num</a:t>
            </a:r>
            <a:r>
              <a:rPr lang="en-GB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Bots and Times Tables Rock Stars at home weekly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endParaRPr lang="en-GB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592922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011D43A-EA36-8BF6-61A0-AA40751052D3}"/>
              </a:ext>
            </a:extLst>
          </p:cNvPr>
          <p:cNvSpPr txBox="1"/>
          <p:nvPr/>
        </p:nvSpPr>
        <p:spPr>
          <a:xfrm>
            <a:off x="1849630" y="593728"/>
            <a:ext cx="545867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Homework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077AE20-ED09-F5C6-3E16-6E6D95D8738E}"/>
              </a:ext>
            </a:extLst>
          </p:cNvPr>
          <p:cNvSpPr txBox="1"/>
          <p:nvPr/>
        </p:nvSpPr>
        <p:spPr>
          <a:xfrm>
            <a:off x="179512" y="1988840"/>
            <a:ext cx="8964488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Reading 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Spellings weekly – given out on a Friday and tested the following Friday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Times tables weekly (for Y2) given out on a Friday and tested the following Friday</a:t>
            </a:r>
          </a:p>
        </p:txBody>
      </p:sp>
    </p:spTree>
    <p:extLst>
      <p:ext uri="{BB962C8B-B14F-4D97-AF65-F5344CB8AC3E}">
        <p14:creationId xmlns:p14="http://schemas.microsoft.com/office/powerpoint/2010/main" val="14800484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011D43A-EA36-8BF6-61A0-AA40751052D3}"/>
              </a:ext>
            </a:extLst>
          </p:cNvPr>
          <p:cNvSpPr txBox="1"/>
          <p:nvPr/>
        </p:nvSpPr>
        <p:spPr>
          <a:xfrm>
            <a:off x="1849630" y="593728"/>
            <a:ext cx="718686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400" b="1" cap="none" spc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Behaviour</a:t>
            </a:r>
            <a:r>
              <a:rPr lang="en-US" sz="54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management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1D1912-4121-2352-CAA5-A2A6E9DCEADF}"/>
              </a:ext>
            </a:extLst>
          </p:cNvPr>
          <p:cNvSpPr txBox="1"/>
          <p:nvPr/>
        </p:nvSpPr>
        <p:spPr>
          <a:xfrm>
            <a:off x="179512" y="1772816"/>
            <a:ext cx="8208912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Cubes – when our cube jar is full, the class can choose a reward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Greenies – for extra </a:t>
            </a:r>
            <a:r>
              <a:rPr lang="en-GB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effirt</a:t>
            </a:r>
            <a:r>
              <a:rPr lang="en-GB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hard work, achievement, </a:t>
            </a:r>
            <a:r>
              <a:rPr lang="en-GB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kindess</a:t>
            </a:r>
            <a:r>
              <a:rPr lang="en-GB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and </a:t>
            </a:r>
            <a:r>
              <a:rPr lang="en-GB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respoect</a:t>
            </a:r>
            <a:endParaRPr lang="en-GB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Golden Time – 30 mins every Friday afternoon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en-GB" sz="32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125893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011D43A-EA36-8BF6-61A0-AA40751052D3}"/>
              </a:ext>
            </a:extLst>
          </p:cNvPr>
          <p:cNvSpPr txBox="1"/>
          <p:nvPr/>
        </p:nvSpPr>
        <p:spPr>
          <a:xfrm>
            <a:off x="1867008" y="0"/>
            <a:ext cx="704285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Please speak to us </a:t>
            </a:r>
            <a:r>
              <a:rPr lang="en-GB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If you have any concerns </a:t>
            </a:r>
            <a:r>
              <a:rPr lang="en-GB" sz="5400" b="1" u="sng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whatsoever!</a:t>
            </a:r>
            <a:endParaRPr lang="en-US" sz="6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C41D639-DF37-4FF7-2A86-B10A239179EC}"/>
              </a:ext>
            </a:extLst>
          </p:cNvPr>
          <p:cNvSpPr txBox="1"/>
          <p:nvPr/>
        </p:nvSpPr>
        <p:spPr>
          <a:xfrm>
            <a:off x="395536" y="2690336"/>
            <a:ext cx="8064896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  <a:defRPr/>
            </a:pPr>
            <a:r>
              <a:rPr lang="en-GB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Email mrsdouglass@stgcps.org</a:t>
            </a:r>
          </a:p>
          <a:p>
            <a:pPr marL="571500" indent="-571500">
              <a:buFont typeface="Arial" panose="020B0604020202020204" pitchFamily="34" charset="0"/>
              <a:buChar char="•"/>
              <a:defRPr/>
            </a:pPr>
            <a:r>
              <a:rPr lang="en-GB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Leave a message at the office in the mornings or catch us at the end of the day</a:t>
            </a:r>
          </a:p>
          <a:p>
            <a:pPr marL="571500" indent="-571500">
              <a:buFont typeface="Arial" panose="020B0604020202020204" pitchFamily="34" charset="0"/>
              <a:buChar char="•"/>
              <a:defRPr/>
            </a:pPr>
            <a:r>
              <a:rPr lang="en-GB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Speak to the office to make an appointment for a longer meeting if necessary</a:t>
            </a:r>
          </a:p>
        </p:txBody>
      </p:sp>
    </p:spTree>
    <p:extLst>
      <p:ext uri="{BB962C8B-B14F-4D97-AF65-F5344CB8AC3E}">
        <p14:creationId xmlns:p14="http://schemas.microsoft.com/office/powerpoint/2010/main" val="2406689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011D43A-EA36-8BF6-61A0-AA40751052D3}"/>
              </a:ext>
            </a:extLst>
          </p:cNvPr>
          <p:cNvSpPr txBox="1"/>
          <p:nvPr/>
        </p:nvSpPr>
        <p:spPr>
          <a:xfrm>
            <a:off x="1849630" y="593728"/>
            <a:ext cx="718686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School Website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1D1912-4121-2352-CAA5-A2A6E9DCEADF}"/>
              </a:ext>
            </a:extLst>
          </p:cNvPr>
          <p:cNvSpPr txBox="1"/>
          <p:nvPr/>
        </p:nvSpPr>
        <p:spPr>
          <a:xfrm>
            <a:off x="179512" y="3284984"/>
            <a:ext cx="8208912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tx2"/>
                </a:solidFill>
              </a:rPr>
              <a:t>The school website is where you can access all of the learning support and learning at home materials, as well as information about curriculum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tx2"/>
                </a:solidFill>
              </a:rPr>
              <a:t>Our class blog will be posted each Friday on the class page, and on </a:t>
            </a:r>
            <a:r>
              <a:rPr lang="en-GB" sz="3200">
                <a:solidFill>
                  <a:schemeClr val="tx2"/>
                </a:solidFill>
              </a:rPr>
              <a:t>our Facebook page</a:t>
            </a:r>
            <a:endParaRPr lang="en-GB" sz="3200" dirty="0">
              <a:solidFill>
                <a:schemeClr val="tx2"/>
              </a:solidFill>
            </a:endParaRPr>
          </a:p>
          <a:p>
            <a:pPr lvl="0"/>
            <a:endParaRPr lang="en-GB" sz="32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669527-83EE-50F1-FD40-F97784479AFB}"/>
              </a:ext>
            </a:extLst>
          </p:cNvPr>
          <p:cNvSpPr txBox="1"/>
          <p:nvPr/>
        </p:nvSpPr>
        <p:spPr>
          <a:xfrm>
            <a:off x="683568" y="2110787"/>
            <a:ext cx="763284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800" dirty="0">
                <a:solidFill>
                  <a:srgbClr val="0070C0"/>
                </a:solidFill>
              </a:rPr>
              <a:t>https://www.stgcps.org/</a:t>
            </a:r>
          </a:p>
        </p:txBody>
      </p:sp>
    </p:spTree>
    <p:extLst>
      <p:ext uri="{BB962C8B-B14F-4D97-AF65-F5344CB8AC3E}">
        <p14:creationId xmlns:p14="http://schemas.microsoft.com/office/powerpoint/2010/main" val="18913074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9512" y="692696"/>
            <a:ext cx="9176455" cy="59093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u="sng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Morning Routines</a:t>
            </a:r>
          </a:p>
          <a:p>
            <a:pPr marL="685800" indent="-685800" algn="ctr">
              <a:buFont typeface="Arial" panose="020B0604020202020204" pitchFamily="34" charset="0"/>
              <a:buChar char="•"/>
            </a:pPr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Put things in locker</a:t>
            </a:r>
          </a:p>
          <a:p>
            <a:pPr marL="685800" indent="-685800" algn="ctr">
              <a:buFont typeface="Arial" panose="020B0604020202020204" pitchFamily="34" charset="0"/>
              <a:buChar char="•"/>
            </a:pPr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Reading bags in box </a:t>
            </a:r>
          </a:p>
          <a:p>
            <a:pPr marL="685800" indent="-685800" algn="ctr">
              <a:buFont typeface="Arial" panose="020B0604020202020204" pitchFamily="34" charset="0"/>
              <a:buChar char="•"/>
            </a:pPr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Toast available</a:t>
            </a:r>
          </a:p>
          <a:p>
            <a:pPr marL="685800" indent="-685800" algn="ctr">
              <a:buFont typeface="Arial" panose="020B0604020202020204" pitchFamily="34" charset="0"/>
              <a:buChar char="•"/>
            </a:pPr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Morning Task in book</a:t>
            </a:r>
          </a:p>
          <a:p>
            <a:pPr marL="685800" indent="-685800" algn="ctr">
              <a:buFont typeface="Arial" panose="020B0604020202020204" pitchFamily="34" charset="0"/>
              <a:buChar char="•"/>
            </a:pPr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Reading Eggs </a:t>
            </a:r>
          </a:p>
          <a:p>
            <a:endParaRPr lang="en-US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69826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011D43A-EA36-8BF6-61A0-AA40751052D3}"/>
              </a:ext>
            </a:extLst>
          </p:cNvPr>
          <p:cNvSpPr txBox="1"/>
          <p:nvPr/>
        </p:nvSpPr>
        <p:spPr>
          <a:xfrm>
            <a:off x="1849630" y="593728"/>
            <a:ext cx="545867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Break Times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C1408CC-02E0-FC8F-AAEB-1E675AC60F6E}"/>
              </a:ext>
            </a:extLst>
          </p:cNvPr>
          <p:cNvSpPr txBox="1"/>
          <p:nvPr/>
        </p:nvSpPr>
        <p:spPr>
          <a:xfrm>
            <a:off x="107504" y="1720840"/>
            <a:ext cx="8928992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en-GB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</a:rPr>
              <a:t>Year 1/2 use the main yard for morning, lunch and afternoon play and have access to a range of play equipment at these times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en-GB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</a:rPr>
              <a:t>Fruit is available at morning break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en-GB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</a:rPr>
              <a:t>We encourage the children to use the toilets as they come into school and during break times. </a:t>
            </a:r>
            <a:endParaRPr lang="en-GB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47235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011D43A-EA36-8BF6-61A0-AA40751052D3}"/>
              </a:ext>
            </a:extLst>
          </p:cNvPr>
          <p:cNvSpPr txBox="1"/>
          <p:nvPr/>
        </p:nvSpPr>
        <p:spPr>
          <a:xfrm>
            <a:off x="1842663" y="0"/>
            <a:ext cx="545867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Lunchtime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1A4EAB-7A07-B6CB-EC5C-660C2DF46062}"/>
              </a:ext>
            </a:extLst>
          </p:cNvPr>
          <p:cNvSpPr txBox="1"/>
          <p:nvPr/>
        </p:nvSpPr>
        <p:spPr>
          <a:xfrm>
            <a:off x="107504" y="1772816"/>
            <a:ext cx="8928992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Packed lunches and school dinners sit together in the hall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Children have 4 meal options for their school dinners (+ a salad bar)- they will make their choice when they come into school and will get a coloured band for that choice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School requires (at least) a week’s notice of a change between school dinners and packed lunches</a:t>
            </a:r>
          </a:p>
        </p:txBody>
      </p:sp>
    </p:spTree>
    <p:extLst>
      <p:ext uri="{BB962C8B-B14F-4D97-AF65-F5344CB8AC3E}">
        <p14:creationId xmlns:p14="http://schemas.microsoft.com/office/powerpoint/2010/main" val="2200015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011D43A-EA36-8BF6-61A0-AA40751052D3}"/>
              </a:ext>
            </a:extLst>
          </p:cNvPr>
          <p:cNvSpPr txBox="1"/>
          <p:nvPr/>
        </p:nvSpPr>
        <p:spPr>
          <a:xfrm>
            <a:off x="1849630" y="593728"/>
            <a:ext cx="545867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School Uniform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616DCA4-F7C1-234F-B204-6E6728579D9C}"/>
              </a:ext>
            </a:extLst>
          </p:cNvPr>
          <p:cNvSpPr txBox="1"/>
          <p:nvPr/>
        </p:nvSpPr>
        <p:spPr>
          <a:xfrm>
            <a:off x="0" y="1517058"/>
            <a:ext cx="9036496" cy="6494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Please support our school uniform policy (found on school website).  Grey skirt/trousers, white polo shirt and green cardigan/jumper.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On PE days, please come to school wearing PE kit – black trackpants or shorts and a plain white t-shirt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Please ensure your child has plain black shoes or trainers to wear for school and a separate pair of  trainers for PE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No jewellery is to be worn apart from simple, plain stud earrings, which must be removed for PE (or covered with plasters if this is not possible)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Hair must be tied back from a child’s face.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Please write your child’s name on </a:t>
            </a:r>
            <a:r>
              <a:rPr lang="en-GB" sz="32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everything. </a:t>
            </a:r>
            <a:endParaRPr lang="en-GB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58676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011D43A-EA36-8BF6-61A0-AA40751052D3}"/>
              </a:ext>
            </a:extLst>
          </p:cNvPr>
          <p:cNvSpPr txBox="1"/>
          <p:nvPr/>
        </p:nvSpPr>
        <p:spPr>
          <a:xfrm>
            <a:off x="1849630" y="593728"/>
            <a:ext cx="545867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Illness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A97853A-8FC3-0590-80C8-B807F5BF67AB}"/>
              </a:ext>
            </a:extLst>
          </p:cNvPr>
          <p:cNvSpPr txBox="1"/>
          <p:nvPr/>
        </p:nvSpPr>
        <p:spPr>
          <a:xfrm>
            <a:off x="402503" y="1739957"/>
            <a:ext cx="8352928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en-GB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If your child is too ill to attend school, please contact school office as soon as you can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en-GB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Medicines – handed in to an adult, not kept in children’s bags.  A form must be completed if medication is to be administered in school (whether this is regular medication, or a ‘one-off’)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en-GB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Medical forms available from the office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en-GB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Inhalers/</a:t>
            </a:r>
            <a:r>
              <a:rPr lang="en-GB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Epipens</a:t>
            </a:r>
            <a:r>
              <a:rPr lang="en-GB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will be kept in classrooms</a:t>
            </a:r>
          </a:p>
        </p:txBody>
      </p:sp>
    </p:spTree>
    <p:extLst>
      <p:ext uri="{BB962C8B-B14F-4D97-AF65-F5344CB8AC3E}">
        <p14:creationId xmlns:p14="http://schemas.microsoft.com/office/powerpoint/2010/main" val="3830032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011D43A-EA36-8BF6-61A0-AA40751052D3}"/>
              </a:ext>
            </a:extLst>
          </p:cNvPr>
          <p:cNvSpPr txBox="1"/>
          <p:nvPr/>
        </p:nvSpPr>
        <p:spPr>
          <a:xfrm>
            <a:off x="1849630" y="593728"/>
            <a:ext cx="545867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D5FC6D7-1889-A164-E3BE-2FE3AA2EEAB4}"/>
              </a:ext>
            </a:extLst>
          </p:cNvPr>
          <p:cNvSpPr txBox="1"/>
          <p:nvPr/>
        </p:nvSpPr>
        <p:spPr>
          <a:xfrm>
            <a:off x="-1831" y="2110787"/>
            <a:ext cx="90010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en-GB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Our PE day will be confirmed as soon as possible and sent to you via text 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en-GB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Children to come to school in P.E. Kits on this day   (all plain &amp; </a:t>
            </a:r>
            <a:r>
              <a:rPr lang="en-GB" sz="3600" u="sng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named</a:t>
            </a:r>
            <a:r>
              <a:rPr lang="en-GB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0674752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011D43A-EA36-8BF6-61A0-AA40751052D3}"/>
              </a:ext>
            </a:extLst>
          </p:cNvPr>
          <p:cNvSpPr txBox="1"/>
          <p:nvPr/>
        </p:nvSpPr>
        <p:spPr>
          <a:xfrm>
            <a:off x="1849630" y="593728"/>
            <a:ext cx="545867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Reading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513A53A-A3A9-6AEA-EF05-66B7C7B05C6C}"/>
              </a:ext>
            </a:extLst>
          </p:cNvPr>
          <p:cNvSpPr txBox="1"/>
          <p:nvPr/>
        </p:nvSpPr>
        <p:spPr>
          <a:xfrm>
            <a:off x="107504" y="1916832"/>
            <a:ext cx="8856984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en-GB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Please do your best to support your child’s learning by hearing them read every day, even if it is for a few minutes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en-GB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Please sign your child’s reading record regularly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en-GB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Children are encouraged to access Reading Eggs at home every week.</a:t>
            </a:r>
          </a:p>
        </p:txBody>
      </p:sp>
    </p:spTree>
    <p:extLst>
      <p:ext uri="{BB962C8B-B14F-4D97-AF65-F5344CB8AC3E}">
        <p14:creationId xmlns:p14="http://schemas.microsoft.com/office/powerpoint/2010/main" val="15438229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011D43A-EA36-8BF6-61A0-AA40751052D3}"/>
              </a:ext>
            </a:extLst>
          </p:cNvPr>
          <p:cNvSpPr txBox="1"/>
          <p:nvPr/>
        </p:nvSpPr>
        <p:spPr>
          <a:xfrm>
            <a:off x="1849630" y="593728"/>
            <a:ext cx="545867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Reading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FDAABC4-3667-16B0-210D-E1F250236B55}"/>
              </a:ext>
            </a:extLst>
          </p:cNvPr>
          <p:cNvSpPr txBox="1"/>
          <p:nvPr/>
        </p:nvSpPr>
        <p:spPr>
          <a:xfrm>
            <a:off x="107504" y="2136338"/>
            <a:ext cx="8784976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en-GB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Please put your child’s book in their bag every day. 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en-GB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Reading books will be changed weekly, on a Friday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en-GB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We use ‘Class Novels’ to support reading, these are books that we read as a whole class and use as a focal point for our work</a:t>
            </a:r>
          </a:p>
        </p:txBody>
      </p:sp>
    </p:spTree>
    <p:extLst>
      <p:ext uri="{BB962C8B-B14F-4D97-AF65-F5344CB8AC3E}">
        <p14:creationId xmlns:p14="http://schemas.microsoft.com/office/powerpoint/2010/main" val="19504358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4AB9C1824EC3540B14A518F9E2AA44B" ma:contentTypeVersion="11" ma:contentTypeDescription="Create a new document." ma:contentTypeScope="" ma:versionID="89bc434138e514cd7752e22fc0aab3c4">
  <xsd:schema xmlns:xsd="http://www.w3.org/2001/XMLSchema" xmlns:xs="http://www.w3.org/2001/XMLSchema" xmlns:p="http://schemas.microsoft.com/office/2006/metadata/properties" xmlns:ns2="03f4e3f9-891a-4e5d-9afa-76b3baa45331" xmlns:ns3="34bd3385-800b-47cb-90b4-75bbbfd2e094" targetNamespace="http://schemas.microsoft.com/office/2006/metadata/properties" ma:root="true" ma:fieldsID="339ff42ba85f896e95a4375ed4e9e6f9" ns2:_="" ns3:_="">
    <xsd:import namespace="03f4e3f9-891a-4e5d-9afa-76b3baa45331"/>
    <xsd:import namespace="34bd3385-800b-47cb-90b4-75bbbfd2e09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f4e3f9-891a-4e5d-9afa-76b3baa453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3e2c104c-782b-4a07-9467-75f9e1c1367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bd3385-800b-47cb-90b4-75bbbfd2e094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c8f96fb8-605d-4aa0-ab42-706c319f460a}" ma:internalName="TaxCatchAll" ma:showField="CatchAllData" ma:web="34bd3385-800b-47cb-90b4-75bbbfd2e09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4bd3385-800b-47cb-90b4-75bbbfd2e094" xsi:nil="true"/>
    <lcf76f155ced4ddcb4097134ff3c332f xmlns="03f4e3f9-891a-4e5d-9afa-76b3baa45331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6EB0AFA-BFAE-46A2-87FE-6A17A8D4505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f4e3f9-891a-4e5d-9afa-76b3baa45331"/>
    <ds:schemaRef ds:uri="34bd3385-800b-47cb-90b4-75bbbfd2e09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F09B1A4-B203-4707-B509-FEF1A2526E3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7093688-6E38-494E-9446-154E3E6A7718}">
  <ds:schemaRefs>
    <ds:schemaRef ds:uri="http://schemas.microsoft.com/office/2006/metadata/properties"/>
    <ds:schemaRef ds:uri="http://schemas.microsoft.com/office/infopath/2007/PartnerControls"/>
    <ds:schemaRef ds:uri="34bd3385-800b-47cb-90b4-75bbbfd2e094"/>
    <ds:schemaRef ds:uri="03f4e3f9-891a-4e5d-9afa-76b3baa45331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1187</TotalTime>
  <Words>677</Words>
  <Application>Microsoft Office PowerPoint</Application>
  <PresentationFormat>On-screen Show (4:3)</PresentationFormat>
  <Paragraphs>60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Helen Douglass</cp:lastModifiedBy>
  <cp:revision>55</cp:revision>
  <cp:lastPrinted>2022-09-20T09:30:25Z</cp:lastPrinted>
  <dcterms:created xsi:type="dcterms:W3CDTF">2016-09-20T11:26:30Z</dcterms:created>
  <dcterms:modified xsi:type="dcterms:W3CDTF">2025-07-14T13:04:39Z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0x01010004AB9C1824EC3540B14A518F9E2AA44B</vt:lpwstr>
  </property>
  <property fmtid="{D5CDD505-2E9C-101B-9397-08002B2CF9AE}" pid="3" name="Order">
    <vt:r8>1723000</vt:r8>
  </property>
</Properties>
</file>