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2" r:id="rId7"/>
    <p:sldId id="261" r:id="rId8"/>
  </p:sldIdLst>
  <p:sldSz cx="7556500" cy="10693400"/>
  <p:notesSz cx="6858000" cy="9144000"/>
  <p:embeddedFontLst>
    <p:embeddedFont>
      <p:font typeface="Calibri" panose="020F0502020204030204" pitchFamily="34" charset="0"/>
      <p:regular r:id="rId9"/>
      <p:bold r:id="rId10"/>
      <p:italic r:id="rId11"/>
      <p:boldItalic r:id="rId12"/>
    </p:embeddedFont>
    <p:embeddedFont>
      <p:font typeface="Calps Light" panose="020B0604020202020204" charset="0"/>
      <p:regular r:id="rId13"/>
    </p:embeddedFont>
    <p:embeddedFont>
      <p:font typeface="Calps Light Bold" panose="020B0604020202020204" charset="0"/>
      <p:regular r:id="rId14"/>
    </p:embeddedFont>
    <p:embeddedFont>
      <p:font typeface="Calps Light Bold Italics"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22" autoAdjust="0"/>
  </p:normalViewPr>
  <p:slideViewPr>
    <p:cSldViewPr>
      <p:cViewPr varScale="1">
        <p:scale>
          <a:sx n="69" d="100"/>
          <a:sy n="69" d="100"/>
        </p:scale>
        <p:origin x="3174" y="66"/>
      </p:cViewPr>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jpe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svg"/><Relationship Id="rId7" Type="http://schemas.openxmlformats.org/officeDocument/2006/relationships/image" Target="../media/image24.png"/><Relationship Id="rId12" Type="http://schemas.openxmlformats.org/officeDocument/2006/relationships/hyperlink" Target="http://www.youngminds.org.uk/" TargetMode="Externa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jpeg"/></Relationships>
</file>

<file path=ppt/slides/_rels/slide3.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hyperlink" Target="http://www.youngminds.org.uk/" TargetMode="External"/><Relationship Id="rId3" Type="http://schemas.openxmlformats.org/officeDocument/2006/relationships/image" Target="../media/image20.svg"/><Relationship Id="rId7" Type="http://schemas.openxmlformats.org/officeDocument/2006/relationships/image" Target="../media/image24.png"/><Relationship Id="rId12" Type="http://schemas.openxmlformats.org/officeDocument/2006/relationships/image" Target="../media/image32.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1.png"/><Relationship Id="rId5" Type="http://schemas.openxmlformats.org/officeDocument/2006/relationships/image" Target="../media/image22.svg"/><Relationship Id="rId10" Type="http://schemas.openxmlformats.org/officeDocument/2006/relationships/image" Target="../media/image28.png"/><Relationship Id="rId4" Type="http://schemas.openxmlformats.org/officeDocument/2006/relationships/image" Target="../media/image21.png"/><Relationship Id="rId9" Type="http://schemas.openxmlformats.org/officeDocument/2006/relationships/image" Target="../media/image30.jpeg"/></Relationships>
</file>

<file path=ppt/slides/_rels/slide4.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hyperlink" Target="http://www.charliewaller.org/" TargetMode="External"/><Relationship Id="rId3" Type="http://schemas.openxmlformats.org/officeDocument/2006/relationships/image" Target="../media/image20.sv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5.jpeg"/><Relationship Id="rId11" Type="http://schemas.openxmlformats.org/officeDocument/2006/relationships/image" Target="../media/image40.png"/><Relationship Id="rId5" Type="http://schemas.openxmlformats.org/officeDocument/2006/relationships/image" Target="../media/image3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jpeg"/></Relationships>
</file>

<file path=ppt/slides/_rels/slide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0.svg"/><Relationship Id="rId7" Type="http://schemas.openxmlformats.org/officeDocument/2006/relationships/image" Target="../media/image33.png"/><Relationship Id="rId12" Type="http://schemas.openxmlformats.org/officeDocument/2006/relationships/hyperlink" Target="http://www.barnardos.org.uk/" TargetMode="Externa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2.jpeg"/><Relationship Id="rId11" Type="http://schemas.openxmlformats.org/officeDocument/2006/relationships/image" Target="../media/image45.png"/><Relationship Id="rId5" Type="http://schemas.openxmlformats.org/officeDocument/2006/relationships/image" Target="../media/image37.svg"/><Relationship Id="rId10" Type="http://schemas.openxmlformats.org/officeDocument/2006/relationships/image" Target="../media/image44.png"/><Relationship Id="rId4" Type="http://schemas.openxmlformats.org/officeDocument/2006/relationships/image" Target="../media/image36.png"/><Relationship Id="rId9" Type="http://schemas.openxmlformats.org/officeDocument/2006/relationships/image" Target="../media/image43.jpeg"/></Relationships>
</file>

<file path=ppt/slides/_rels/slide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0.svg"/><Relationship Id="rId7" Type="http://schemas.openxmlformats.org/officeDocument/2006/relationships/image" Target="../media/image33.png"/><Relationship Id="rId12" Type="http://schemas.openxmlformats.org/officeDocument/2006/relationships/image" Target="../media/image50.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46.jpeg"/><Relationship Id="rId11" Type="http://schemas.openxmlformats.org/officeDocument/2006/relationships/image" Target="../media/image49.png"/><Relationship Id="rId5" Type="http://schemas.openxmlformats.org/officeDocument/2006/relationships/image" Target="../media/image37.svg"/><Relationship Id="rId10" Type="http://schemas.openxmlformats.org/officeDocument/2006/relationships/image" Target="../media/image48.png"/><Relationship Id="rId4" Type="http://schemas.openxmlformats.org/officeDocument/2006/relationships/image" Target="../media/image36.png"/><Relationship Id="rId9" Type="http://schemas.openxmlformats.org/officeDocument/2006/relationships/image" Target="../media/image47.jpe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0.svg"/><Relationship Id="rId7" Type="http://schemas.openxmlformats.org/officeDocument/2006/relationships/image" Target="../media/image52.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53.jpeg"/><Relationship Id="rId4" Type="http://schemas.openxmlformats.org/officeDocument/2006/relationships/image" Target="../media/image51.png"/><Relationship Id="rId9"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8"/>
          <p:cNvSpPr/>
          <p:nvPr/>
        </p:nvSpPr>
        <p:spPr>
          <a:xfrm>
            <a:off x="2783290" y="8460979"/>
            <a:ext cx="4799667" cy="2232000"/>
          </a:xfrm>
          <a:custGeom>
            <a:avLst/>
            <a:gdLst/>
            <a:ahLst/>
            <a:cxnLst/>
            <a:rect l="l" t="t" r="r" b="b"/>
            <a:pathLst>
              <a:path w="5924085" h="3976542">
                <a:moveTo>
                  <a:pt x="0" y="0"/>
                </a:moveTo>
                <a:lnTo>
                  <a:pt x="5924085" y="0"/>
                </a:lnTo>
                <a:lnTo>
                  <a:pt x="5924085" y="3976542"/>
                </a:lnTo>
                <a:lnTo>
                  <a:pt x="0" y="3976542"/>
                </a:lnTo>
                <a:lnTo>
                  <a:pt x="0" y="0"/>
                </a:lnTo>
                <a:close/>
              </a:path>
            </a:pathLst>
          </a:custGeom>
          <a:blipFill>
            <a:blip r:embed="rId2">
              <a:extLst>
                <a:ext uri="{96DAC541-7B7A-43D3-8B79-37D633B846F1}">
                  <asvg:svgBlip xmlns:asvg="http://schemas.microsoft.com/office/drawing/2016/SVG/main" r:embed="rId3"/>
                </a:ext>
              </a:extLst>
            </a:blip>
            <a:srcRect/>
            <a:stretch>
              <a:fillRect l="33672" t="47963" r="-5705" b="-30219"/>
            </a:stretch>
          </a:blipFill>
        </p:spPr>
      </p:sp>
      <p:pic>
        <p:nvPicPr>
          <p:cNvPr id="21" name="Picture 20"/>
          <p:cNvPicPr>
            <a:picLocks noChangeAspect="1"/>
          </p:cNvPicPr>
          <p:nvPr/>
        </p:nvPicPr>
        <p:blipFill rotWithShape="1">
          <a:blip r:embed="rId4"/>
          <a:srcRect t="25399" r="21900"/>
          <a:stretch/>
        </p:blipFill>
        <p:spPr>
          <a:xfrm>
            <a:off x="-20666" y="-177527"/>
            <a:ext cx="7608916" cy="2515997"/>
          </a:xfrm>
          <a:prstGeom prst="rect">
            <a:avLst/>
          </a:prstGeom>
        </p:spPr>
      </p:pic>
      <p:grpSp>
        <p:nvGrpSpPr>
          <p:cNvPr id="29" name="Group 4"/>
          <p:cNvGrpSpPr/>
          <p:nvPr/>
        </p:nvGrpSpPr>
        <p:grpSpPr>
          <a:xfrm>
            <a:off x="-14347" y="1517506"/>
            <a:ext cx="7650722" cy="1910006"/>
            <a:chOff x="427868" y="1035253"/>
            <a:chExt cx="14211192" cy="3180053"/>
          </a:xfrm>
        </p:grpSpPr>
        <p:sp>
          <p:nvSpPr>
            <p:cNvPr id="40" name="Freeform 5"/>
            <p:cNvSpPr/>
            <p:nvPr/>
          </p:nvSpPr>
          <p:spPr>
            <a:xfrm rot="21277560">
              <a:off x="562052" y="1035253"/>
              <a:ext cx="13870252" cy="2641737"/>
            </a:xfrm>
            <a:custGeom>
              <a:avLst/>
              <a:gdLst/>
              <a:ahLst/>
              <a:cxnLst/>
              <a:rect l="l" t="t" r="r" b="b"/>
              <a:pathLst>
                <a:path w="12552130" h="2165242">
                  <a:moveTo>
                    <a:pt x="0" y="0"/>
                  </a:moveTo>
                  <a:lnTo>
                    <a:pt x="12552129" y="0"/>
                  </a:lnTo>
                  <a:lnTo>
                    <a:pt x="12552129" y="2165243"/>
                  </a:lnTo>
                  <a:lnTo>
                    <a:pt x="0" y="21652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1" name="Freeform 6"/>
            <p:cNvSpPr/>
            <p:nvPr/>
          </p:nvSpPr>
          <p:spPr>
            <a:xfrm rot="21277560">
              <a:off x="427868" y="1893643"/>
              <a:ext cx="14211192" cy="2321663"/>
            </a:xfrm>
            <a:custGeom>
              <a:avLst/>
              <a:gdLst/>
              <a:ahLst/>
              <a:cxnLst/>
              <a:rect l="l" t="t" r="r" b="b"/>
              <a:pathLst>
                <a:path w="12552130" h="2165242">
                  <a:moveTo>
                    <a:pt x="0" y="0"/>
                  </a:moveTo>
                  <a:lnTo>
                    <a:pt x="12552129" y="0"/>
                  </a:lnTo>
                  <a:lnTo>
                    <a:pt x="12552129" y="2165242"/>
                  </a:lnTo>
                  <a:lnTo>
                    <a:pt x="0" y="216524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sp>
        <p:nvSpPr>
          <p:cNvPr id="43" name="Freeform 10"/>
          <p:cNvSpPr/>
          <p:nvPr/>
        </p:nvSpPr>
        <p:spPr>
          <a:xfrm>
            <a:off x="5235639" y="24449"/>
            <a:ext cx="2324361" cy="587122"/>
          </a:xfrm>
          <a:custGeom>
            <a:avLst/>
            <a:gdLst/>
            <a:ahLst/>
            <a:cxnLst/>
            <a:rect l="l" t="t" r="r" b="b"/>
            <a:pathLst>
              <a:path w="2324361" h="587122">
                <a:moveTo>
                  <a:pt x="0" y="0"/>
                </a:moveTo>
                <a:lnTo>
                  <a:pt x="2324361" y="0"/>
                </a:lnTo>
                <a:lnTo>
                  <a:pt x="2324361" y="587122"/>
                </a:lnTo>
                <a:lnTo>
                  <a:pt x="0" y="587122"/>
                </a:lnTo>
                <a:lnTo>
                  <a:pt x="0" y="0"/>
                </a:lnTo>
                <a:close/>
              </a:path>
            </a:pathLst>
          </a:custGeom>
          <a:blipFill>
            <a:blip r:embed="rId9"/>
            <a:stretch>
              <a:fillRect/>
            </a:stretch>
          </a:blipFill>
        </p:spPr>
      </p:sp>
      <p:sp>
        <p:nvSpPr>
          <p:cNvPr id="44" name="Freeform 11"/>
          <p:cNvSpPr/>
          <p:nvPr/>
        </p:nvSpPr>
        <p:spPr>
          <a:xfrm>
            <a:off x="5136691" y="8113349"/>
            <a:ext cx="2274079" cy="2274079"/>
          </a:xfrm>
          <a:custGeom>
            <a:avLst/>
            <a:gdLst/>
            <a:ahLst/>
            <a:cxnLst/>
            <a:rect l="l" t="t" r="r" b="b"/>
            <a:pathLst>
              <a:path w="2274079" h="2274079">
                <a:moveTo>
                  <a:pt x="0" y="0"/>
                </a:moveTo>
                <a:lnTo>
                  <a:pt x="2274080" y="0"/>
                </a:lnTo>
                <a:lnTo>
                  <a:pt x="2274080" y="2274079"/>
                </a:lnTo>
                <a:lnTo>
                  <a:pt x="0" y="227407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45" name="Group 12"/>
          <p:cNvGrpSpPr>
            <a:grpSpLocks noChangeAspect="1"/>
          </p:cNvGrpSpPr>
          <p:nvPr/>
        </p:nvGrpSpPr>
        <p:grpSpPr>
          <a:xfrm>
            <a:off x="5235639" y="8237441"/>
            <a:ext cx="2025903" cy="2025895"/>
            <a:chOff x="0" y="0"/>
            <a:chExt cx="6350000" cy="6349975"/>
          </a:xfrm>
        </p:grpSpPr>
        <p:sp>
          <p:nvSpPr>
            <p:cNvPr id="46"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2"/>
              <a:stretch>
                <a:fillRect l="-25046" r="-25046"/>
              </a:stretch>
            </a:blipFill>
          </p:spPr>
        </p:sp>
      </p:grpSp>
      <p:sp>
        <p:nvSpPr>
          <p:cNvPr id="47" name="Freeform 14"/>
          <p:cNvSpPr/>
          <p:nvPr/>
        </p:nvSpPr>
        <p:spPr>
          <a:xfrm>
            <a:off x="4226208" y="5782131"/>
            <a:ext cx="2601845" cy="2628126"/>
          </a:xfrm>
          <a:custGeom>
            <a:avLst/>
            <a:gdLst/>
            <a:ahLst/>
            <a:cxnLst/>
            <a:rect l="l" t="t" r="r" b="b"/>
            <a:pathLst>
              <a:path w="2601845" h="2628126">
                <a:moveTo>
                  <a:pt x="0" y="0"/>
                </a:moveTo>
                <a:lnTo>
                  <a:pt x="2601845" y="0"/>
                </a:lnTo>
                <a:lnTo>
                  <a:pt x="2601845" y="2628126"/>
                </a:lnTo>
                <a:lnTo>
                  <a:pt x="0" y="262812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grpSp>
        <p:nvGrpSpPr>
          <p:cNvPr id="48" name="Group 15"/>
          <p:cNvGrpSpPr>
            <a:grpSpLocks noChangeAspect="1"/>
          </p:cNvGrpSpPr>
          <p:nvPr/>
        </p:nvGrpSpPr>
        <p:grpSpPr>
          <a:xfrm>
            <a:off x="4485107" y="6037370"/>
            <a:ext cx="2075987" cy="2075979"/>
            <a:chOff x="0" y="0"/>
            <a:chExt cx="6350000" cy="6349975"/>
          </a:xfrm>
        </p:grpSpPr>
        <p:sp>
          <p:nvSpPr>
            <p:cNvPr id="49" name="Freeform 1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5"/>
              <a:stretch>
                <a:fillRect l="-38888" r="-38888"/>
              </a:stretch>
            </a:blipFill>
          </p:spPr>
        </p:sp>
      </p:grpSp>
      <p:sp>
        <p:nvSpPr>
          <p:cNvPr id="50" name="Freeform 17"/>
          <p:cNvSpPr/>
          <p:nvPr/>
        </p:nvSpPr>
        <p:spPr>
          <a:xfrm>
            <a:off x="4521265" y="3535223"/>
            <a:ext cx="2559741" cy="2502147"/>
          </a:xfrm>
          <a:custGeom>
            <a:avLst/>
            <a:gdLst/>
            <a:ahLst/>
            <a:cxnLst/>
            <a:rect l="l" t="t" r="r" b="b"/>
            <a:pathLst>
              <a:path w="2559741" h="2502147">
                <a:moveTo>
                  <a:pt x="0" y="0"/>
                </a:moveTo>
                <a:lnTo>
                  <a:pt x="2559741" y="0"/>
                </a:lnTo>
                <a:lnTo>
                  <a:pt x="2559741" y="2502147"/>
                </a:lnTo>
                <a:lnTo>
                  <a:pt x="0" y="250214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grpSp>
        <p:nvGrpSpPr>
          <p:cNvPr id="51" name="Group 18"/>
          <p:cNvGrpSpPr>
            <a:grpSpLocks noChangeAspect="1"/>
          </p:cNvGrpSpPr>
          <p:nvPr/>
        </p:nvGrpSpPr>
        <p:grpSpPr>
          <a:xfrm>
            <a:off x="4738581" y="3723746"/>
            <a:ext cx="2125109" cy="2125100"/>
            <a:chOff x="0" y="0"/>
            <a:chExt cx="6350000" cy="6349975"/>
          </a:xfrm>
        </p:grpSpPr>
        <p:sp>
          <p:nvSpPr>
            <p:cNvPr id="52" name="Freeform 1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8"/>
              <a:stretch>
                <a:fillRect l="-18492" r="-18492"/>
              </a:stretch>
            </a:blipFill>
          </p:spPr>
        </p:sp>
      </p:grpSp>
      <p:sp>
        <p:nvSpPr>
          <p:cNvPr id="54" name="TextBox 53"/>
          <p:cNvSpPr txBox="1"/>
          <p:nvPr/>
        </p:nvSpPr>
        <p:spPr>
          <a:xfrm>
            <a:off x="135867" y="5016195"/>
            <a:ext cx="4234364" cy="461665"/>
          </a:xfrm>
          <a:prstGeom prst="rect">
            <a:avLst/>
          </a:prstGeom>
          <a:noFill/>
        </p:spPr>
        <p:txBody>
          <a:bodyPr wrap="none" rtlCol="0">
            <a:spAutoFit/>
          </a:bodyPr>
          <a:lstStyle/>
          <a:p>
            <a:r>
              <a:rPr lang="en-US" sz="2400" b="1" dirty="0">
                <a:solidFill>
                  <a:srgbClr val="002060"/>
                </a:solidFill>
              </a:rPr>
              <a:t>Your school/organisation’s logo:</a:t>
            </a:r>
            <a:endParaRPr lang="en-GB" sz="2400" b="1" dirty="0">
              <a:solidFill>
                <a:srgbClr val="002060"/>
              </a:solidFill>
            </a:endParaRPr>
          </a:p>
        </p:txBody>
      </p:sp>
      <p:sp>
        <p:nvSpPr>
          <p:cNvPr id="55" name="Freeform 7"/>
          <p:cNvSpPr/>
          <p:nvPr/>
        </p:nvSpPr>
        <p:spPr>
          <a:xfrm>
            <a:off x="-128900" y="9725674"/>
            <a:ext cx="5652000" cy="972000"/>
          </a:xfrm>
          <a:custGeom>
            <a:avLst/>
            <a:gdLst/>
            <a:ahLst/>
            <a:cxnLst/>
            <a:rect l="l" t="t" r="r" b="b"/>
            <a:pathLst>
              <a:path w="5924085" h="3976542">
                <a:moveTo>
                  <a:pt x="0" y="0"/>
                </a:moveTo>
                <a:lnTo>
                  <a:pt x="5924085" y="0"/>
                </a:lnTo>
                <a:lnTo>
                  <a:pt x="5924085" y="3976542"/>
                </a:lnTo>
                <a:lnTo>
                  <a:pt x="0" y="3976542"/>
                </a:lnTo>
                <a:lnTo>
                  <a:pt x="0" y="0"/>
                </a:lnTo>
                <a:close/>
              </a:path>
            </a:pathLst>
          </a:custGeom>
          <a:blipFill>
            <a:blip r:embed="rId2">
              <a:extLst>
                <a:ext uri="{96DAC541-7B7A-43D3-8B79-37D633B846F1}">
                  <asvg:svgBlip xmlns:asvg="http://schemas.microsoft.com/office/drawing/2016/SVG/main" r:embed="rId3"/>
                </a:ext>
              </a:extLst>
            </a:blip>
            <a:srcRect/>
            <a:stretch>
              <a:fillRect l="-4" t="-2" r="-4808" b="-192522"/>
            </a:stretch>
          </a:blipFill>
        </p:spPr>
      </p:sp>
      <p:sp>
        <p:nvSpPr>
          <p:cNvPr id="9" name="TextBox 9"/>
          <p:cNvSpPr txBox="1"/>
          <p:nvPr/>
        </p:nvSpPr>
        <p:spPr>
          <a:xfrm rot="-169382">
            <a:off x="992218" y="2379766"/>
            <a:ext cx="5387649" cy="861774"/>
          </a:xfrm>
          <a:prstGeom prst="rect">
            <a:avLst/>
          </a:prstGeom>
        </p:spPr>
        <p:txBody>
          <a:bodyPr lIns="0" tIns="0" rIns="0" bIns="0" rtlCol="0" anchor="t">
            <a:spAutoFit/>
          </a:bodyPr>
          <a:lstStyle/>
          <a:p>
            <a:pPr algn="ctr"/>
            <a:r>
              <a:rPr lang="en-US" sz="2800" dirty="0">
                <a:solidFill>
                  <a:srgbClr val="FFFFFF"/>
                </a:solidFill>
                <a:latin typeface="Calps Light Bold" panose="020B0604020202020204" charset="0"/>
              </a:rPr>
              <a:t>Resources to support parents in relation to their child’s emotional wellbeing </a:t>
            </a:r>
          </a:p>
        </p:txBody>
      </p:sp>
      <p:pic>
        <p:nvPicPr>
          <p:cNvPr id="23" name="Picture 2">
            <a:extLst>
              <a:ext uri="{FF2B5EF4-FFF2-40B4-BE49-F238E27FC236}">
                <a16:creationId xmlns:a16="http://schemas.microsoft.com/office/drawing/2014/main" id="{6BE45379-28EA-4742-9D5C-835F0EF48134}"/>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241762" y="5848846"/>
            <a:ext cx="2349568" cy="33193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80020" y="9544015"/>
            <a:ext cx="7758485" cy="1229785"/>
            <a:chOff x="-209533" y="9499538"/>
            <a:chExt cx="7758485" cy="1229785"/>
          </a:xfrm>
        </p:grpSpPr>
        <p:sp>
          <p:nvSpPr>
            <p:cNvPr id="16" name="Freeform 3"/>
            <p:cNvSpPr/>
            <p:nvPr/>
          </p:nvSpPr>
          <p:spPr>
            <a:xfrm rot="-44948">
              <a:off x="-209533" y="9757323"/>
              <a:ext cx="5924085" cy="972000"/>
            </a:xfrm>
            <a:custGeom>
              <a:avLst/>
              <a:gdLst/>
              <a:ahLst/>
              <a:cxnLst/>
              <a:rect l="l" t="t" r="r" b="b"/>
              <a:pathLst>
                <a:path w="5924085" h="3976542">
                  <a:moveTo>
                    <a:pt x="0" y="0"/>
                  </a:moveTo>
                  <a:lnTo>
                    <a:pt x="5924085" y="0"/>
                  </a:lnTo>
                  <a:lnTo>
                    <a:pt x="5924085" y="3976542"/>
                  </a:lnTo>
                  <a:lnTo>
                    <a:pt x="0" y="3976542"/>
                  </a:lnTo>
                  <a:lnTo>
                    <a:pt x="0" y="0"/>
                  </a:lnTo>
                  <a:close/>
                </a:path>
              </a:pathLst>
            </a:custGeom>
            <a:blipFill>
              <a:blip r:embed="rId2">
                <a:extLst>
                  <a:ext uri="{96DAC541-7B7A-43D3-8B79-37D633B846F1}">
                    <asvg:svgBlip xmlns:asvg="http://schemas.microsoft.com/office/drawing/2016/SVG/main" r:embed="rId3"/>
                  </a:ext>
                </a:extLst>
              </a:blip>
              <a:srcRect/>
              <a:stretch>
                <a:fillRect t="-8" b="-309090"/>
              </a:stretch>
            </a:blipFill>
          </p:spPr>
        </p:sp>
        <p:sp>
          <p:nvSpPr>
            <p:cNvPr id="17" name="Freeform 4"/>
            <p:cNvSpPr/>
            <p:nvPr/>
          </p:nvSpPr>
          <p:spPr>
            <a:xfrm rot="-44948">
              <a:off x="2436952" y="9499538"/>
              <a:ext cx="5112000" cy="1188000"/>
            </a:xfrm>
            <a:custGeom>
              <a:avLst/>
              <a:gdLst/>
              <a:ahLst/>
              <a:cxnLst/>
              <a:rect l="l" t="t" r="r" b="b"/>
              <a:pathLst>
                <a:path w="5924085" h="3976542">
                  <a:moveTo>
                    <a:pt x="0" y="0"/>
                  </a:moveTo>
                  <a:lnTo>
                    <a:pt x="5924085" y="0"/>
                  </a:lnTo>
                  <a:lnTo>
                    <a:pt x="5924085" y="3976542"/>
                  </a:lnTo>
                  <a:lnTo>
                    <a:pt x="0" y="3976542"/>
                  </a:lnTo>
                  <a:lnTo>
                    <a:pt x="0" y="0"/>
                  </a:lnTo>
                  <a:close/>
                </a:path>
              </a:pathLst>
            </a:custGeom>
            <a:blipFill>
              <a:blip r:embed="rId2">
                <a:extLst>
                  <a:ext uri="{96DAC541-7B7A-43D3-8B79-37D633B846F1}">
                    <asvg:svgBlip xmlns:asvg="http://schemas.microsoft.com/office/drawing/2016/SVG/main" r:embed="rId3"/>
                  </a:ext>
                </a:extLst>
              </a:blip>
              <a:srcRect/>
              <a:stretch>
                <a:fillRect l="3" t="-6" r="-15884" b="-234731"/>
              </a:stretch>
            </a:blipFill>
          </p:spPr>
        </p:sp>
      </p:grpSp>
      <p:sp>
        <p:nvSpPr>
          <p:cNvPr id="18" name="Freeform 4"/>
          <p:cNvSpPr/>
          <p:nvPr/>
        </p:nvSpPr>
        <p:spPr>
          <a:xfrm>
            <a:off x="5531051" y="8180800"/>
            <a:ext cx="2274079" cy="2274079"/>
          </a:xfrm>
          <a:custGeom>
            <a:avLst/>
            <a:gdLst/>
            <a:ahLst/>
            <a:cxnLst/>
            <a:rect l="l" t="t" r="r" b="b"/>
            <a:pathLst>
              <a:path w="2274079" h="2274079">
                <a:moveTo>
                  <a:pt x="0" y="0"/>
                </a:moveTo>
                <a:lnTo>
                  <a:pt x="2274079" y="0"/>
                </a:lnTo>
                <a:lnTo>
                  <a:pt x="2274079" y="2274079"/>
                </a:lnTo>
                <a:lnTo>
                  <a:pt x="0" y="22740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a:grpSpLocks noChangeAspect="1"/>
          </p:cNvGrpSpPr>
          <p:nvPr/>
        </p:nvGrpSpPr>
        <p:grpSpPr>
          <a:xfrm>
            <a:off x="5605055" y="8279849"/>
            <a:ext cx="2075987" cy="2075979"/>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24906" r="-24906"/>
              </a:stretch>
            </a:blipFill>
          </p:spPr>
        </p:sp>
      </p:grpSp>
      <p:grpSp>
        <p:nvGrpSpPr>
          <p:cNvPr id="6" name="Group 6"/>
          <p:cNvGrpSpPr/>
          <p:nvPr/>
        </p:nvGrpSpPr>
        <p:grpSpPr>
          <a:xfrm>
            <a:off x="3882926" y="8468039"/>
            <a:ext cx="2274079" cy="2274079"/>
            <a:chOff x="0" y="0"/>
            <a:chExt cx="3032106" cy="3032106"/>
          </a:xfrm>
        </p:grpSpPr>
        <p:sp>
          <p:nvSpPr>
            <p:cNvPr id="7" name="Freeform 7"/>
            <p:cNvSpPr/>
            <p:nvPr/>
          </p:nvSpPr>
          <p:spPr>
            <a:xfrm>
              <a:off x="0" y="0"/>
              <a:ext cx="3032106" cy="3032106"/>
            </a:xfrm>
            <a:custGeom>
              <a:avLst/>
              <a:gdLst/>
              <a:ahLst/>
              <a:cxnLst/>
              <a:rect l="l" t="t" r="r" b="b"/>
              <a:pathLst>
                <a:path w="3032106" h="3032106">
                  <a:moveTo>
                    <a:pt x="0" y="0"/>
                  </a:moveTo>
                  <a:lnTo>
                    <a:pt x="3032106" y="0"/>
                  </a:lnTo>
                  <a:lnTo>
                    <a:pt x="3032106" y="3032106"/>
                  </a:lnTo>
                  <a:lnTo>
                    <a:pt x="0" y="303210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8" name="Group 8"/>
            <p:cNvGrpSpPr>
              <a:grpSpLocks noChangeAspect="1"/>
            </p:cNvGrpSpPr>
            <p:nvPr/>
          </p:nvGrpSpPr>
          <p:grpSpPr>
            <a:xfrm>
              <a:off x="165451" y="178891"/>
              <a:ext cx="2701204" cy="2701193"/>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9"/>
                <a:stretch>
                  <a:fillRect l="-25046" r="-25046"/>
                </a:stretch>
              </a:blipFill>
            </p:spPr>
          </p:sp>
        </p:grpSp>
      </p:grpSp>
      <p:sp>
        <p:nvSpPr>
          <p:cNvPr id="10" name="TextBox 10"/>
          <p:cNvSpPr txBox="1"/>
          <p:nvPr/>
        </p:nvSpPr>
        <p:spPr>
          <a:xfrm>
            <a:off x="332445" y="1893477"/>
            <a:ext cx="5417721" cy="6771084"/>
          </a:xfrm>
          <a:prstGeom prst="rect">
            <a:avLst/>
          </a:prstGeom>
        </p:spPr>
        <p:txBody>
          <a:bodyPr wrap="square" lIns="0" tIns="0" rIns="0" bIns="0" rtlCol="0" anchor="t">
            <a:spAutoFit/>
          </a:bodyPr>
          <a:lstStyle/>
          <a:p>
            <a:pPr algn="l">
              <a:lnSpc>
                <a:spcPts val="2400"/>
              </a:lnSpc>
              <a:spcBef>
                <a:spcPct val="0"/>
              </a:spcBef>
            </a:pPr>
            <a:r>
              <a:rPr lang="en-US" sz="2400" u="sng" dirty="0">
                <a:solidFill>
                  <a:srgbClr val="191470"/>
                </a:solidFill>
                <a:latin typeface="Calps Light Bold"/>
              </a:rPr>
              <a:t>Children North East </a:t>
            </a:r>
          </a:p>
          <a:p>
            <a:pPr algn="l">
              <a:lnSpc>
                <a:spcPts val="2400"/>
              </a:lnSpc>
              <a:spcBef>
                <a:spcPct val="0"/>
              </a:spcBef>
            </a:pPr>
            <a:r>
              <a:rPr lang="en-US" sz="2400" dirty="0">
                <a:solidFill>
                  <a:srgbClr val="191470"/>
                </a:solidFill>
                <a:latin typeface="Calps Light"/>
              </a:rPr>
              <a:t>A charity that helps and support families through a range of different </a:t>
            </a:r>
            <a:r>
              <a:rPr lang="en-US" sz="2400" dirty="0" err="1">
                <a:solidFill>
                  <a:srgbClr val="191470"/>
                </a:solidFill>
                <a:latin typeface="Calps Light"/>
              </a:rPr>
              <a:t>programmes</a:t>
            </a:r>
            <a:endParaRPr lang="en-US" sz="2400" dirty="0">
              <a:solidFill>
                <a:srgbClr val="191470"/>
              </a:solidFill>
              <a:latin typeface="Calps Light"/>
            </a:endParaRPr>
          </a:p>
          <a:p>
            <a:pPr algn="l">
              <a:lnSpc>
                <a:spcPts val="2400"/>
              </a:lnSpc>
              <a:spcBef>
                <a:spcPct val="0"/>
              </a:spcBef>
            </a:pPr>
            <a:endParaRPr lang="en-US" sz="2400" dirty="0">
              <a:solidFill>
                <a:srgbClr val="191470"/>
              </a:solidFill>
              <a:latin typeface="Calps Light"/>
            </a:endParaRPr>
          </a:p>
          <a:p>
            <a:pPr algn="l">
              <a:lnSpc>
                <a:spcPts val="2400"/>
              </a:lnSpc>
              <a:spcBef>
                <a:spcPct val="0"/>
              </a:spcBef>
            </a:pPr>
            <a:r>
              <a:rPr lang="en-US" sz="2400" u="sng" dirty="0">
                <a:solidFill>
                  <a:srgbClr val="191470"/>
                </a:solidFill>
                <a:latin typeface="Calps Light Bold"/>
              </a:rPr>
              <a:t>Young minds </a:t>
            </a:r>
          </a:p>
          <a:p>
            <a:pPr algn="l">
              <a:lnSpc>
                <a:spcPts val="2400"/>
              </a:lnSpc>
              <a:spcBef>
                <a:spcPct val="0"/>
              </a:spcBef>
            </a:pPr>
            <a:r>
              <a:rPr lang="en-US" sz="2400" dirty="0">
                <a:solidFill>
                  <a:srgbClr val="191470"/>
                </a:solidFill>
                <a:latin typeface="Calps Light Bold Italics"/>
              </a:rPr>
              <a:t>Parenting guide to supporting your child </a:t>
            </a:r>
          </a:p>
          <a:p>
            <a:pPr algn="l">
              <a:lnSpc>
                <a:spcPts val="2400"/>
              </a:lnSpc>
              <a:spcBef>
                <a:spcPct val="0"/>
              </a:spcBef>
            </a:pPr>
            <a:r>
              <a:rPr lang="en-US" sz="2400" dirty="0">
                <a:solidFill>
                  <a:srgbClr val="191470"/>
                </a:solidFill>
                <a:latin typeface="Calps Light"/>
              </a:rPr>
              <a:t>Practical advice for parents to support their child in regards to their mental health and wellbeing. This resource also provides a parent helpline </a:t>
            </a:r>
          </a:p>
          <a:p>
            <a:pPr algn="l">
              <a:lnSpc>
                <a:spcPts val="2400"/>
              </a:lnSpc>
              <a:spcBef>
                <a:spcPct val="0"/>
              </a:spcBef>
            </a:pPr>
            <a:endParaRPr lang="en-US" sz="2400" dirty="0">
              <a:solidFill>
                <a:srgbClr val="191470"/>
              </a:solidFill>
              <a:latin typeface="Calps Light"/>
            </a:endParaRPr>
          </a:p>
          <a:p>
            <a:pPr algn="l">
              <a:lnSpc>
                <a:spcPts val="2400"/>
              </a:lnSpc>
              <a:spcBef>
                <a:spcPct val="0"/>
              </a:spcBef>
            </a:pPr>
            <a:r>
              <a:rPr lang="en-US" sz="2400" u="sng" dirty="0">
                <a:solidFill>
                  <a:srgbClr val="191470"/>
                </a:solidFill>
                <a:latin typeface="Calps Light Bold"/>
              </a:rPr>
              <a:t>Young minds</a:t>
            </a:r>
          </a:p>
          <a:p>
            <a:pPr algn="l">
              <a:lnSpc>
                <a:spcPts val="2400"/>
              </a:lnSpc>
              <a:spcBef>
                <a:spcPct val="0"/>
              </a:spcBef>
            </a:pPr>
            <a:r>
              <a:rPr lang="en-US" sz="2400" dirty="0">
                <a:solidFill>
                  <a:srgbClr val="191470"/>
                </a:solidFill>
                <a:latin typeface="Calps Light Bold Italics"/>
              </a:rPr>
              <a:t>Parent support around your child expressing suicidal thoughts </a:t>
            </a:r>
          </a:p>
          <a:p>
            <a:pPr algn="l">
              <a:lnSpc>
                <a:spcPts val="2400"/>
              </a:lnSpc>
              <a:spcBef>
                <a:spcPct val="0"/>
              </a:spcBef>
            </a:pPr>
            <a:r>
              <a:rPr lang="en-US" sz="2400" dirty="0">
                <a:solidFill>
                  <a:srgbClr val="191470"/>
                </a:solidFill>
                <a:latin typeface="Calps Light"/>
              </a:rPr>
              <a:t>A useful resource to help build understanding, confidence in talking about poor mental health and suicidal thoughts. Where you as a parent can access support for your child, and how to respond and what steps to take if your child reports to feel suicidal</a:t>
            </a:r>
          </a:p>
          <a:p>
            <a:pPr algn="l">
              <a:lnSpc>
                <a:spcPts val="2400"/>
              </a:lnSpc>
              <a:spcBef>
                <a:spcPct val="0"/>
              </a:spcBef>
            </a:pPr>
            <a:endParaRPr lang="en-US" sz="2400" dirty="0">
              <a:solidFill>
                <a:srgbClr val="191470"/>
              </a:solidFill>
              <a:latin typeface="Calps Light"/>
            </a:endParaRPr>
          </a:p>
          <a:p>
            <a:pPr algn="l">
              <a:lnSpc>
                <a:spcPts val="2400"/>
              </a:lnSpc>
              <a:spcBef>
                <a:spcPct val="0"/>
              </a:spcBef>
            </a:pPr>
            <a:endParaRPr lang="en-US" sz="2400" dirty="0">
              <a:solidFill>
                <a:srgbClr val="191470"/>
              </a:solidFill>
              <a:latin typeface="Calps Light"/>
            </a:endParaRPr>
          </a:p>
          <a:p>
            <a:pPr algn="l">
              <a:lnSpc>
                <a:spcPts val="2400"/>
              </a:lnSpc>
              <a:spcBef>
                <a:spcPct val="0"/>
              </a:spcBef>
            </a:pPr>
            <a:endParaRPr lang="en-US" sz="2400" dirty="0">
              <a:solidFill>
                <a:srgbClr val="191470"/>
              </a:solidFill>
              <a:latin typeface="Calps Light"/>
            </a:endParaRPr>
          </a:p>
        </p:txBody>
      </p:sp>
      <p:sp>
        <p:nvSpPr>
          <p:cNvPr id="11" name="Freeform 11"/>
          <p:cNvSpPr/>
          <p:nvPr/>
        </p:nvSpPr>
        <p:spPr>
          <a:xfrm>
            <a:off x="6032918" y="2151354"/>
            <a:ext cx="986148" cy="998282"/>
          </a:xfrm>
          <a:custGeom>
            <a:avLst/>
            <a:gdLst/>
            <a:ahLst/>
            <a:cxnLst/>
            <a:rect l="l" t="t" r="r" b="b"/>
            <a:pathLst>
              <a:path w="1190081" h="1301468">
                <a:moveTo>
                  <a:pt x="0" y="0"/>
                </a:moveTo>
                <a:lnTo>
                  <a:pt x="1190081" y="0"/>
                </a:lnTo>
                <a:lnTo>
                  <a:pt x="1190081" y="1301468"/>
                </a:lnTo>
                <a:lnTo>
                  <a:pt x="0" y="1301468"/>
                </a:lnTo>
                <a:lnTo>
                  <a:pt x="0" y="0"/>
                </a:lnTo>
                <a:close/>
              </a:path>
            </a:pathLst>
          </a:custGeom>
          <a:blipFill>
            <a:blip r:embed="rId10"/>
            <a:stretch>
              <a:fillRect/>
            </a:stretch>
          </a:blipFill>
        </p:spPr>
      </p:sp>
      <p:sp>
        <p:nvSpPr>
          <p:cNvPr id="12" name="Freeform 12"/>
          <p:cNvSpPr/>
          <p:nvPr/>
        </p:nvSpPr>
        <p:spPr>
          <a:xfrm>
            <a:off x="5750166" y="3697410"/>
            <a:ext cx="1592320" cy="989288"/>
          </a:xfrm>
          <a:custGeom>
            <a:avLst/>
            <a:gdLst/>
            <a:ahLst/>
            <a:cxnLst/>
            <a:rect l="l" t="t" r="r" b="b"/>
            <a:pathLst>
              <a:path w="1592320" h="989288">
                <a:moveTo>
                  <a:pt x="0" y="0"/>
                </a:moveTo>
                <a:lnTo>
                  <a:pt x="1592321" y="0"/>
                </a:lnTo>
                <a:lnTo>
                  <a:pt x="1592321" y="989288"/>
                </a:lnTo>
                <a:lnTo>
                  <a:pt x="0" y="989288"/>
                </a:lnTo>
                <a:lnTo>
                  <a:pt x="0" y="0"/>
                </a:lnTo>
                <a:close/>
              </a:path>
            </a:pathLst>
          </a:custGeom>
          <a:blipFill>
            <a:blip r:embed="rId11"/>
            <a:stretch>
              <a:fillRect/>
            </a:stretch>
          </a:blipFill>
        </p:spPr>
      </p:sp>
      <p:sp>
        <p:nvSpPr>
          <p:cNvPr id="13" name="TextBox 13"/>
          <p:cNvSpPr txBox="1"/>
          <p:nvPr/>
        </p:nvSpPr>
        <p:spPr>
          <a:xfrm>
            <a:off x="332446" y="504753"/>
            <a:ext cx="6686619" cy="986155"/>
          </a:xfrm>
          <a:prstGeom prst="rect">
            <a:avLst/>
          </a:prstGeom>
        </p:spPr>
        <p:txBody>
          <a:bodyPr lIns="0" tIns="0" rIns="0" bIns="0" rtlCol="0" anchor="t">
            <a:spAutoFit/>
          </a:bodyPr>
          <a:lstStyle/>
          <a:p>
            <a:pPr algn="l">
              <a:lnSpc>
                <a:spcPts val="3920"/>
              </a:lnSpc>
              <a:spcBef>
                <a:spcPct val="0"/>
              </a:spcBef>
            </a:pPr>
            <a:r>
              <a:rPr lang="en-US" sz="2800" dirty="0">
                <a:solidFill>
                  <a:srgbClr val="191470"/>
                </a:solidFill>
                <a:latin typeface="Calps Light Bold Italics"/>
              </a:rPr>
              <a:t>Supporting your children and young people to manage their emotions and improve their mental wellbeing</a:t>
            </a:r>
          </a:p>
        </p:txBody>
      </p:sp>
      <p:sp>
        <p:nvSpPr>
          <p:cNvPr id="14" name="Freeform 14"/>
          <p:cNvSpPr/>
          <p:nvPr/>
        </p:nvSpPr>
        <p:spPr>
          <a:xfrm>
            <a:off x="5770882" y="5890222"/>
            <a:ext cx="1592320" cy="989288"/>
          </a:xfrm>
          <a:custGeom>
            <a:avLst/>
            <a:gdLst/>
            <a:ahLst/>
            <a:cxnLst/>
            <a:rect l="l" t="t" r="r" b="b"/>
            <a:pathLst>
              <a:path w="1592320" h="989288">
                <a:moveTo>
                  <a:pt x="0" y="0"/>
                </a:moveTo>
                <a:lnTo>
                  <a:pt x="1592321" y="0"/>
                </a:lnTo>
                <a:lnTo>
                  <a:pt x="1592321" y="989288"/>
                </a:lnTo>
                <a:lnTo>
                  <a:pt x="0" y="989288"/>
                </a:lnTo>
                <a:lnTo>
                  <a:pt x="0" y="0"/>
                </a:lnTo>
                <a:close/>
              </a:path>
            </a:pathLst>
          </a:custGeom>
          <a:blipFill>
            <a:blip r:embed="rId11"/>
            <a:stretch>
              <a:fillRect/>
            </a:stretch>
          </a:blipFill>
        </p:spPr>
      </p:sp>
      <p:sp>
        <p:nvSpPr>
          <p:cNvPr id="2" name="Rectangle 1"/>
          <p:cNvSpPr/>
          <p:nvPr/>
        </p:nvSpPr>
        <p:spPr>
          <a:xfrm>
            <a:off x="1801766" y="3049659"/>
            <a:ext cx="3545161" cy="369332"/>
          </a:xfrm>
          <a:prstGeom prst="rect">
            <a:avLst/>
          </a:prstGeom>
        </p:spPr>
        <p:txBody>
          <a:bodyPr wrap="square">
            <a:spAutoFit/>
          </a:bodyPr>
          <a:lstStyle/>
          <a:p>
            <a:r>
              <a:rPr lang="en-GB" dirty="0">
                <a:solidFill>
                  <a:srgbClr val="1155CC"/>
                </a:solidFill>
                <a:hlinkClick r:id="rId12"/>
              </a:rPr>
              <a:t>www.youngminds.org.uk</a:t>
            </a:r>
            <a:endParaRPr lang="en-GB" dirty="0"/>
          </a:p>
        </p:txBody>
      </p:sp>
      <p:sp>
        <p:nvSpPr>
          <p:cNvPr id="19" name="Rectangle 18"/>
          <p:cNvSpPr/>
          <p:nvPr/>
        </p:nvSpPr>
        <p:spPr>
          <a:xfrm>
            <a:off x="1644650" y="4880622"/>
            <a:ext cx="3545161" cy="369332"/>
          </a:xfrm>
          <a:prstGeom prst="rect">
            <a:avLst/>
          </a:prstGeom>
        </p:spPr>
        <p:txBody>
          <a:bodyPr wrap="square">
            <a:spAutoFit/>
          </a:bodyPr>
          <a:lstStyle/>
          <a:p>
            <a:r>
              <a:rPr lang="en-GB" dirty="0">
                <a:solidFill>
                  <a:srgbClr val="1155CC"/>
                </a:solidFill>
                <a:hlinkClick r:id="rId12"/>
              </a:rPr>
              <a:t>www.youngminds.org.uk</a:t>
            </a:r>
            <a:endParaRPr lang="en-GB" dirty="0"/>
          </a:p>
        </p:txBody>
      </p:sp>
      <p:sp>
        <p:nvSpPr>
          <p:cNvPr id="3" name="Rectangle 2"/>
          <p:cNvSpPr/>
          <p:nvPr/>
        </p:nvSpPr>
        <p:spPr>
          <a:xfrm>
            <a:off x="2363243" y="1860849"/>
            <a:ext cx="4963733" cy="369332"/>
          </a:xfrm>
          <a:prstGeom prst="rect">
            <a:avLst/>
          </a:prstGeom>
        </p:spPr>
        <p:txBody>
          <a:bodyPr wrap="square">
            <a:spAutoFit/>
          </a:bodyPr>
          <a:lstStyle/>
          <a:p>
            <a:r>
              <a:rPr lang="en-GB" u="sng" dirty="0">
                <a:solidFill>
                  <a:srgbClr val="0000FF"/>
                </a:solidFill>
              </a:rPr>
              <a:t>www.childrenengland.org.uk/children-north-east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09533" y="9499538"/>
            <a:ext cx="7758485" cy="1229785"/>
            <a:chOff x="-209533" y="9499538"/>
            <a:chExt cx="7758485" cy="1229785"/>
          </a:xfrm>
        </p:grpSpPr>
        <p:sp>
          <p:nvSpPr>
            <p:cNvPr id="15" name="Freeform 3"/>
            <p:cNvSpPr/>
            <p:nvPr/>
          </p:nvSpPr>
          <p:spPr>
            <a:xfrm rot="-44948">
              <a:off x="-209533" y="9757323"/>
              <a:ext cx="5924085" cy="972000"/>
            </a:xfrm>
            <a:custGeom>
              <a:avLst/>
              <a:gdLst/>
              <a:ahLst/>
              <a:cxnLst/>
              <a:rect l="l" t="t" r="r" b="b"/>
              <a:pathLst>
                <a:path w="5924085" h="3976542">
                  <a:moveTo>
                    <a:pt x="0" y="0"/>
                  </a:moveTo>
                  <a:lnTo>
                    <a:pt x="5924085" y="0"/>
                  </a:lnTo>
                  <a:lnTo>
                    <a:pt x="5924085" y="3976542"/>
                  </a:lnTo>
                  <a:lnTo>
                    <a:pt x="0" y="3976542"/>
                  </a:lnTo>
                  <a:lnTo>
                    <a:pt x="0" y="0"/>
                  </a:lnTo>
                  <a:close/>
                </a:path>
              </a:pathLst>
            </a:custGeom>
            <a:blipFill>
              <a:blip r:embed="rId2">
                <a:extLst>
                  <a:ext uri="{96DAC541-7B7A-43D3-8B79-37D633B846F1}">
                    <asvg:svgBlip xmlns:asvg="http://schemas.microsoft.com/office/drawing/2016/SVG/main" r:embed="rId3"/>
                  </a:ext>
                </a:extLst>
              </a:blip>
              <a:srcRect/>
              <a:stretch>
                <a:fillRect t="-8" b="-309090"/>
              </a:stretch>
            </a:blipFill>
          </p:spPr>
        </p:sp>
        <p:sp>
          <p:nvSpPr>
            <p:cNvPr id="16" name="Freeform 4"/>
            <p:cNvSpPr/>
            <p:nvPr/>
          </p:nvSpPr>
          <p:spPr>
            <a:xfrm rot="-44948">
              <a:off x="2436952" y="9499538"/>
              <a:ext cx="5112000" cy="1188000"/>
            </a:xfrm>
            <a:custGeom>
              <a:avLst/>
              <a:gdLst/>
              <a:ahLst/>
              <a:cxnLst/>
              <a:rect l="l" t="t" r="r" b="b"/>
              <a:pathLst>
                <a:path w="5924085" h="3976542">
                  <a:moveTo>
                    <a:pt x="0" y="0"/>
                  </a:moveTo>
                  <a:lnTo>
                    <a:pt x="5924085" y="0"/>
                  </a:lnTo>
                  <a:lnTo>
                    <a:pt x="5924085" y="3976542"/>
                  </a:lnTo>
                  <a:lnTo>
                    <a:pt x="0" y="3976542"/>
                  </a:lnTo>
                  <a:lnTo>
                    <a:pt x="0" y="0"/>
                  </a:lnTo>
                  <a:close/>
                </a:path>
              </a:pathLst>
            </a:custGeom>
            <a:blipFill>
              <a:blip r:embed="rId2">
                <a:extLst>
                  <a:ext uri="{96DAC541-7B7A-43D3-8B79-37D633B846F1}">
                    <asvg:svgBlip xmlns:asvg="http://schemas.microsoft.com/office/drawing/2016/SVG/main" r:embed="rId3"/>
                  </a:ext>
                </a:extLst>
              </a:blip>
              <a:srcRect/>
              <a:stretch>
                <a:fillRect l="3" t="-6" r="-15884" b="-234731"/>
              </a:stretch>
            </a:blipFill>
          </p:spPr>
        </p:sp>
      </p:grpSp>
      <p:sp>
        <p:nvSpPr>
          <p:cNvPr id="4" name="Freeform 4"/>
          <p:cNvSpPr/>
          <p:nvPr/>
        </p:nvSpPr>
        <p:spPr>
          <a:xfrm>
            <a:off x="5402241" y="8306804"/>
            <a:ext cx="2274079" cy="2274079"/>
          </a:xfrm>
          <a:custGeom>
            <a:avLst/>
            <a:gdLst/>
            <a:ahLst/>
            <a:cxnLst/>
            <a:rect l="l" t="t" r="r" b="b"/>
            <a:pathLst>
              <a:path w="2274079" h="2274079">
                <a:moveTo>
                  <a:pt x="0" y="0"/>
                </a:moveTo>
                <a:lnTo>
                  <a:pt x="2274079" y="0"/>
                </a:lnTo>
                <a:lnTo>
                  <a:pt x="2274079" y="2274079"/>
                </a:lnTo>
                <a:lnTo>
                  <a:pt x="0" y="22740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5" name="Group 5"/>
          <p:cNvGrpSpPr>
            <a:grpSpLocks noChangeAspect="1"/>
          </p:cNvGrpSpPr>
          <p:nvPr/>
        </p:nvGrpSpPr>
        <p:grpSpPr>
          <a:xfrm>
            <a:off x="5480513" y="8386072"/>
            <a:ext cx="2075987" cy="2075979"/>
            <a:chOff x="0" y="0"/>
            <a:chExt cx="6350000" cy="6349975"/>
          </a:xfrm>
        </p:grpSpPr>
        <p:sp>
          <p:nvSpPr>
            <p:cNvPr id="6" name="Freeform 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25046" r="-25046"/>
              </a:stretch>
            </a:blipFill>
          </p:spPr>
        </p:sp>
      </p:grpSp>
      <p:sp>
        <p:nvSpPr>
          <p:cNvPr id="7" name="Freeform 7"/>
          <p:cNvSpPr/>
          <p:nvPr/>
        </p:nvSpPr>
        <p:spPr>
          <a:xfrm>
            <a:off x="3711299" y="8446827"/>
            <a:ext cx="2274079" cy="2274079"/>
          </a:xfrm>
          <a:custGeom>
            <a:avLst/>
            <a:gdLst/>
            <a:ahLst/>
            <a:cxnLst/>
            <a:rect l="l" t="t" r="r" b="b"/>
            <a:pathLst>
              <a:path w="2274079" h="2274079">
                <a:moveTo>
                  <a:pt x="0" y="0"/>
                </a:moveTo>
                <a:lnTo>
                  <a:pt x="2274079" y="0"/>
                </a:lnTo>
                <a:lnTo>
                  <a:pt x="2274079" y="2274079"/>
                </a:lnTo>
                <a:lnTo>
                  <a:pt x="0" y="227407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8" name="Group 8"/>
          <p:cNvGrpSpPr>
            <a:grpSpLocks noChangeAspect="1"/>
          </p:cNvGrpSpPr>
          <p:nvPr/>
        </p:nvGrpSpPr>
        <p:grpSpPr>
          <a:xfrm>
            <a:off x="3808754" y="8570918"/>
            <a:ext cx="2025903" cy="2025895"/>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9"/>
              <a:stretch>
                <a:fillRect l="-28277" r="-28277"/>
              </a:stretch>
            </a:blipFill>
          </p:spPr>
        </p:sp>
      </p:grpSp>
      <p:sp>
        <p:nvSpPr>
          <p:cNvPr id="10" name="TextBox 10"/>
          <p:cNvSpPr txBox="1"/>
          <p:nvPr/>
        </p:nvSpPr>
        <p:spPr>
          <a:xfrm>
            <a:off x="332446" y="1316909"/>
            <a:ext cx="4284004" cy="6155531"/>
          </a:xfrm>
          <a:prstGeom prst="rect">
            <a:avLst/>
          </a:prstGeom>
        </p:spPr>
        <p:txBody>
          <a:bodyPr wrap="square" lIns="0" tIns="0" rIns="0" bIns="0" rtlCol="0" anchor="t">
            <a:spAutoFit/>
          </a:bodyPr>
          <a:lstStyle/>
          <a:p>
            <a:pPr algn="l">
              <a:lnSpc>
                <a:spcPts val="2400"/>
              </a:lnSpc>
              <a:spcBef>
                <a:spcPct val="0"/>
              </a:spcBef>
            </a:pPr>
            <a:r>
              <a:rPr lang="en-US" sz="2400" u="sng" dirty="0">
                <a:solidFill>
                  <a:srgbClr val="191470"/>
                </a:solidFill>
                <a:latin typeface="Calps Light Bold"/>
              </a:rPr>
              <a:t>Young minds</a:t>
            </a:r>
          </a:p>
          <a:p>
            <a:pPr algn="l">
              <a:lnSpc>
                <a:spcPts val="2400"/>
              </a:lnSpc>
              <a:spcBef>
                <a:spcPct val="0"/>
              </a:spcBef>
            </a:pPr>
            <a:r>
              <a:rPr lang="en-US" sz="2400" dirty="0">
                <a:solidFill>
                  <a:srgbClr val="191470"/>
                </a:solidFill>
                <a:latin typeface="Calps Light Bold Italics"/>
              </a:rPr>
              <a:t>Gender Identity and Mental Health </a:t>
            </a:r>
          </a:p>
          <a:p>
            <a:pPr algn="l">
              <a:lnSpc>
                <a:spcPts val="2400"/>
              </a:lnSpc>
              <a:spcBef>
                <a:spcPct val="0"/>
              </a:spcBef>
            </a:pPr>
            <a:r>
              <a:rPr lang="en-US" sz="2400" dirty="0">
                <a:solidFill>
                  <a:srgbClr val="191470"/>
                </a:solidFill>
                <a:latin typeface="Calps Light"/>
              </a:rPr>
              <a:t>Support for parents in relation to children and young people’s gender identity, how this can impact and effect mental health, how you as a parent can support your child and where you can seek professional health </a:t>
            </a:r>
          </a:p>
          <a:p>
            <a:pPr algn="l">
              <a:lnSpc>
                <a:spcPts val="2400"/>
              </a:lnSpc>
              <a:spcBef>
                <a:spcPct val="0"/>
              </a:spcBef>
            </a:pPr>
            <a:endParaRPr lang="en-US" sz="2400" dirty="0">
              <a:solidFill>
                <a:srgbClr val="191470"/>
              </a:solidFill>
              <a:latin typeface="Calps Light"/>
            </a:endParaRPr>
          </a:p>
          <a:p>
            <a:pPr algn="l">
              <a:lnSpc>
                <a:spcPts val="2400"/>
              </a:lnSpc>
              <a:spcBef>
                <a:spcPct val="0"/>
              </a:spcBef>
            </a:pPr>
            <a:r>
              <a:rPr lang="en-US" sz="2400" u="sng" dirty="0">
                <a:solidFill>
                  <a:srgbClr val="191470"/>
                </a:solidFill>
                <a:latin typeface="Calps Light Bold"/>
              </a:rPr>
              <a:t>Transformation partners in health and care </a:t>
            </a:r>
          </a:p>
          <a:p>
            <a:pPr algn="l">
              <a:lnSpc>
                <a:spcPts val="2400"/>
              </a:lnSpc>
              <a:spcBef>
                <a:spcPct val="0"/>
              </a:spcBef>
            </a:pPr>
            <a:r>
              <a:rPr lang="en-US" sz="2400" dirty="0">
                <a:solidFill>
                  <a:srgbClr val="191470"/>
                </a:solidFill>
                <a:latin typeface="Calps Light"/>
              </a:rPr>
              <a:t>Resources and support for parents in relation to LGBTQI+ and mental health </a:t>
            </a:r>
          </a:p>
          <a:p>
            <a:pPr algn="l">
              <a:lnSpc>
                <a:spcPts val="2400"/>
              </a:lnSpc>
              <a:spcBef>
                <a:spcPct val="0"/>
              </a:spcBef>
            </a:pPr>
            <a:endParaRPr lang="en-US" sz="2400" dirty="0">
              <a:solidFill>
                <a:srgbClr val="191470"/>
              </a:solidFill>
              <a:latin typeface="Calps Light"/>
            </a:endParaRPr>
          </a:p>
          <a:p>
            <a:pPr algn="l">
              <a:lnSpc>
                <a:spcPts val="2400"/>
              </a:lnSpc>
              <a:spcBef>
                <a:spcPct val="0"/>
              </a:spcBef>
            </a:pPr>
            <a:r>
              <a:rPr lang="en-US" sz="2400" u="sng" dirty="0">
                <a:solidFill>
                  <a:srgbClr val="191470"/>
                </a:solidFill>
                <a:latin typeface="Calps Light Bold"/>
              </a:rPr>
              <a:t>FFLAG </a:t>
            </a:r>
          </a:p>
          <a:p>
            <a:pPr algn="l">
              <a:lnSpc>
                <a:spcPts val="2400"/>
              </a:lnSpc>
              <a:spcBef>
                <a:spcPct val="0"/>
              </a:spcBef>
            </a:pPr>
            <a:r>
              <a:rPr lang="en-US" sz="2400" dirty="0">
                <a:solidFill>
                  <a:srgbClr val="191470"/>
                </a:solidFill>
                <a:latin typeface="Calps Light Bold Italics"/>
              </a:rPr>
              <a:t>Support for families and our LGBT+ loved ones with pride. </a:t>
            </a:r>
          </a:p>
          <a:p>
            <a:pPr algn="l">
              <a:lnSpc>
                <a:spcPts val="2400"/>
              </a:lnSpc>
              <a:spcBef>
                <a:spcPct val="0"/>
              </a:spcBef>
            </a:pPr>
            <a:r>
              <a:rPr lang="en-US" sz="2400" dirty="0">
                <a:solidFill>
                  <a:srgbClr val="191470"/>
                </a:solidFill>
                <a:latin typeface="Calps Light"/>
              </a:rPr>
              <a:t>Access to resources, support, news and downloads to help build understanding and confidence </a:t>
            </a:r>
          </a:p>
        </p:txBody>
      </p:sp>
      <p:sp>
        <p:nvSpPr>
          <p:cNvPr id="11" name="Freeform 11"/>
          <p:cNvSpPr/>
          <p:nvPr/>
        </p:nvSpPr>
        <p:spPr>
          <a:xfrm>
            <a:off x="5955250" y="1596501"/>
            <a:ext cx="1403077" cy="989288"/>
          </a:xfrm>
          <a:custGeom>
            <a:avLst/>
            <a:gdLst/>
            <a:ahLst/>
            <a:cxnLst/>
            <a:rect l="l" t="t" r="r" b="b"/>
            <a:pathLst>
              <a:path w="1403077" h="989288">
                <a:moveTo>
                  <a:pt x="0" y="0"/>
                </a:moveTo>
                <a:lnTo>
                  <a:pt x="1403077" y="0"/>
                </a:lnTo>
                <a:lnTo>
                  <a:pt x="1403077" y="989288"/>
                </a:lnTo>
                <a:lnTo>
                  <a:pt x="0" y="989288"/>
                </a:lnTo>
                <a:lnTo>
                  <a:pt x="0" y="0"/>
                </a:lnTo>
                <a:close/>
              </a:path>
            </a:pathLst>
          </a:custGeom>
          <a:blipFill>
            <a:blip r:embed="rId10"/>
            <a:stretch>
              <a:fillRect l="-13487"/>
            </a:stretch>
          </a:blipFill>
        </p:spPr>
      </p:sp>
      <p:sp>
        <p:nvSpPr>
          <p:cNvPr id="12" name="Freeform 12"/>
          <p:cNvSpPr/>
          <p:nvPr/>
        </p:nvSpPr>
        <p:spPr>
          <a:xfrm>
            <a:off x="6197361" y="3944056"/>
            <a:ext cx="783976" cy="783976"/>
          </a:xfrm>
          <a:custGeom>
            <a:avLst/>
            <a:gdLst/>
            <a:ahLst/>
            <a:cxnLst/>
            <a:rect l="l" t="t" r="r" b="b"/>
            <a:pathLst>
              <a:path w="783976" h="783976">
                <a:moveTo>
                  <a:pt x="0" y="0"/>
                </a:moveTo>
                <a:lnTo>
                  <a:pt x="783976" y="0"/>
                </a:lnTo>
                <a:lnTo>
                  <a:pt x="783976" y="783976"/>
                </a:lnTo>
                <a:lnTo>
                  <a:pt x="0" y="783976"/>
                </a:lnTo>
                <a:lnTo>
                  <a:pt x="0" y="0"/>
                </a:lnTo>
                <a:close/>
              </a:path>
            </a:pathLst>
          </a:custGeom>
          <a:blipFill>
            <a:blip r:embed="rId11"/>
            <a:stretch>
              <a:fillRect/>
            </a:stretch>
          </a:blipFill>
        </p:spPr>
      </p:sp>
      <p:sp>
        <p:nvSpPr>
          <p:cNvPr id="13" name="Freeform 13"/>
          <p:cNvSpPr/>
          <p:nvPr/>
        </p:nvSpPr>
        <p:spPr>
          <a:xfrm>
            <a:off x="6119071" y="5660069"/>
            <a:ext cx="783976" cy="783976"/>
          </a:xfrm>
          <a:custGeom>
            <a:avLst/>
            <a:gdLst/>
            <a:ahLst/>
            <a:cxnLst/>
            <a:rect l="l" t="t" r="r" b="b"/>
            <a:pathLst>
              <a:path w="783976" h="783976">
                <a:moveTo>
                  <a:pt x="0" y="0"/>
                </a:moveTo>
                <a:lnTo>
                  <a:pt x="783975" y="0"/>
                </a:lnTo>
                <a:lnTo>
                  <a:pt x="783975" y="783975"/>
                </a:lnTo>
                <a:lnTo>
                  <a:pt x="0" y="783975"/>
                </a:lnTo>
                <a:lnTo>
                  <a:pt x="0" y="0"/>
                </a:lnTo>
                <a:close/>
              </a:path>
            </a:pathLst>
          </a:custGeom>
          <a:blipFill>
            <a:blip r:embed="rId12"/>
            <a:stretch>
              <a:fillRect/>
            </a:stretch>
          </a:blipFill>
        </p:spPr>
      </p:sp>
      <p:sp>
        <p:nvSpPr>
          <p:cNvPr id="17" name="Rectangle 16"/>
          <p:cNvSpPr/>
          <p:nvPr/>
        </p:nvSpPr>
        <p:spPr>
          <a:xfrm>
            <a:off x="1857080" y="1300979"/>
            <a:ext cx="3545161" cy="369332"/>
          </a:xfrm>
          <a:prstGeom prst="rect">
            <a:avLst/>
          </a:prstGeom>
        </p:spPr>
        <p:txBody>
          <a:bodyPr wrap="square">
            <a:spAutoFit/>
          </a:bodyPr>
          <a:lstStyle/>
          <a:p>
            <a:r>
              <a:rPr lang="en-GB" dirty="0">
                <a:solidFill>
                  <a:srgbClr val="1155CC"/>
                </a:solidFill>
                <a:hlinkClick r:id="rId13"/>
              </a:rPr>
              <a:t>www.youngminds.org.uk</a:t>
            </a:r>
            <a:endParaRPr lang="en-GB" dirty="0"/>
          </a:p>
        </p:txBody>
      </p:sp>
      <p:sp>
        <p:nvSpPr>
          <p:cNvPr id="2" name="Rectangle 1"/>
          <p:cNvSpPr/>
          <p:nvPr/>
        </p:nvSpPr>
        <p:spPr>
          <a:xfrm>
            <a:off x="955607" y="5558994"/>
            <a:ext cx="1780872" cy="369332"/>
          </a:xfrm>
          <a:prstGeom prst="rect">
            <a:avLst/>
          </a:prstGeom>
        </p:spPr>
        <p:txBody>
          <a:bodyPr wrap="none">
            <a:spAutoFit/>
          </a:bodyPr>
          <a:lstStyle/>
          <a:p>
            <a:r>
              <a:rPr lang="en-GB" u="sng" dirty="0">
                <a:solidFill>
                  <a:srgbClr val="0000FF"/>
                </a:solidFill>
              </a:rPr>
              <a:t>www.fflag.org.uk</a:t>
            </a:r>
          </a:p>
        </p:txBody>
      </p:sp>
      <p:sp>
        <p:nvSpPr>
          <p:cNvPr id="3" name="Rectangle 2"/>
          <p:cNvSpPr/>
          <p:nvPr/>
        </p:nvSpPr>
        <p:spPr>
          <a:xfrm>
            <a:off x="955607" y="4324938"/>
            <a:ext cx="3593804" cy="369332"/>
          </a:xfrm>
          <a:prstGeom prst="rect">
            <a:avLst/>
          </a:prstGeom>
        </p:spPr>
        <p:txBody>
          <a:bodyPr wrap="none">
            <a:spAutoFit/>
          </a:bodyPr>
          <a:lstStyle/>
          <a:p>
            <a:r>
              <a:rPr lang="en-GB" u="sng" dirty="0">
                <a:solidFill>
                  <a:srgbClr val="0000FF"/>
                </a:solidFill>
              </a:rPr>
              <a:t>www.transformationpartners.nhs.uk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15040" y="9523512"/>
            <a:ext cx="7758485" cy="1229785"/>
            <a:chOff x="-209533" y="9499538"/>
            <a:chExt cx="7758485" cy="1229785"/>
          </a:xfrm>
        </p:grpSpPr>
        <p:sp>
          <p:nvSpPr>
            <p:cNvPr id="17" name="Freeform 3"/>
            <p:cNvSpPr/>
            <p:nvPr/>
          </p:nvSpPr>
          <p:spPr>
            <a:xfrm rot="-44948">
              <a:off x="-209533" y="9757323"/>
              <a:ext cx="5924085" cy="972000"/>
            </a:xfrm>
            <a:custGeom>
              <a:avLst/>
              <a:gdLst/>
              <a:ahLst/>
              <a:cxnLst/>
              <a:rect l="l" t="t" r="r" b="b"/>
              <a:pathLst>
                <a:path w="5924085" h="3976542">
                  <a:moveTo>
                    <a:pt x="0" y="0"/>
                  </a:moveTo>
                  <a:lnTo>
                    <a:pt x="5924085" y="0"/>
                  </a:lnTo>
                  <a:lnTo>
                    <a:pt x="5924085" y="3976542"/>
                  </a:lnTo>
                  <a:lnTo>
                    <a:pt x="0" y="3976542"/>
                  </a:lnTo>
                  <a:lnTo>
                    <a:pt x="0" y="0"/>
                  </a:lnTo>
                  <a:close/>
                </a:path>
              </a:pathLst>
            </a:custGeom>
            <a:blipFill>
              <a:blip r:embed="rId2">
                <a:extLst>
                  <a:ext uri="{96DAC541-7B7A-43D3-8B79-37D633B846F1}">
                    <asvg:svgBlip xmlns:asvg="http://schemas.microsoft.com/office/drawing/2016/SVG/main" r:embed="rId3"/>
                  </a:ext>
                </a:extLst>
              </a:blip>
              <a:srcRect/>
              <a:stretch>
                <a:fillRect t="-8" b="-309090"/>
              </a:stretch>
            </a:blipFill>
          </p:spPr>
        </p:sp>
        <p:sp>
          <p:nvSpPr>
            <p:cNvPr id="18" name="Freeform 4"/>
            <p:cNvSpPr/>
            <p:nvPr/>
          </p:nvSpPr>
          <p:spPr>
            <a:xfrm rot="-44948">
              <a:off x="2436952" y="9499538"/>
              <a:ext cx="5112000" cy="1188000"/>
            </a:xfrm>
            <a:custGeom>
              <a:avLst/>
              <a:gdLst/>
              <a:ahLst/>
              <a:cxnLst/>
              <a:rect l="l" t="t" r="r" b="b"/>
              <a:pathLst>
                <a:path w="5924085" h="3976542">
                  <a:moveTo>
                    <a:pt x="0" y="0"/>
                  </a:moveTo>
                  <a:lnTo>
                    <a:pt x="5924085" y="0"/>
                  </a:lnTo>
                  <a:lnTo>
                    <a:pt x="5924085" y="3976542"/>
                  </a:lnTo>
                  <a:lnTo>
                    <a:pt x="0" y="3976542"/>
                  </a:lnTo>
                  <a:lnTo>
                    <a:pt x="0" y="0"/>
                  </a:lnTo>
                  <a:close/>
                </a:path>
              </a:pathLst>
            </a:custGeom>
            <a:blipFill>
              <a:blip r:embed="rId2">
                <a:extLst>
                  <a:ext uri="{96DAC541-7B7A-43D3-8B79-37D633B846F1}">
                    <asvg:svgBlip xmlns:asvg="http://schemas.microsoft.com/office/drawing/2016/SVG/main" r:embed="rId3"/>
                  </a:ext>
                </a:extLst>
              </a:blip>
              <a:srcRect/>
              <a:stretch>
                <a:fillRect l="3" t="-6" r="-15884" b="-234731"/>
              </a:stretch>
            </a:blipFill>
          </p:spPr>
        </p:sp>
      </p:grpSp>
      <p:grpSp>
        <p:nvGrpSpPr>
          <p:cNvPr id="8" name="Group 8"/>
          <p:cNvGrpSpPr/>
          <p:nvPr/>
        </p:nvGrpSpPr>
        <p:grpSpPr>
          <a:xfrm>
            <a:off x="5085672" y="8191253"/>
            <a:ext cx="2559741" cy="2502147"/>
            <a:chOff x="0" y="0"/>
            <a:chExt cx="3412988" cy="3336196"/>
          </a:xfrm>
        </p:grpSpPr>
        <p:sp>
          <p:nvSpPr>
            <p:cNvPr id="9" name="Freeform 9"/>
            <p:cNvSpPr/>
            <p:nvPr/>
          </p:nvSpPr>
          <p:spPr>
            <a:xfrm>
              <a:off x="0" y="0"/>
              <a:ext cx="3412988" cy="3336196"/>
            </a:xfrm>
            <a:custGeom>
              <a:avLst/>
              <a:gdLst/>
              <a:ahLst/>
              <a:cxnLst/>
              <a:rect l="l" t="t" r="r" b="b"/>
              <a:pathLst>
                <a:path w="3412988" h="3336196">
                  <a:moveTo>
                    <a:pt x="0" y="0"/>
                  </a:moveTo>
                  <a:lnTo>
                    <a:pt x="3412988" y="0"/>
                  </a:lnTo>
                  <a:lnTo>
                    <a:pt x="3412988" y="3336196"/>
                  </a:lnTo>
                  <a:lnTo>
                    <a:pt x="0" y="33361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0" name="Group 10"/>
            <p:cNvGrpSpPr>
              <a:grpSpLocks noChangeAspect="1"/>
            </p:cNvGrpSpPr>
            <p:nvPr/>
          </p:nvGrpSpPr>
          <p:grpSpPr>
            <a:xfrm>
              <a:off x="392033" y="251365"/>
              <a:ext cx="2833478" cy="2833467"/>
              <a:chOff x="0" y="0"/>
              <a:chExt cx="6350000" cy="6349975"/>
            </a:xfrm>
          </p:grpSpPr>
          <p:sp>
            <p:nvSpPr>
              <p:cNvPr id="11" name="Freeform 11"/>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24906" r="-24906"/>
                </a:stretch>
              </a:blipFill>
            </p:spPr>
          </p:sp>
        </p:grpSp>
      </p:grpSp>
      <p:grpSp>
        <p:nvGrpSpPr>
          <p:cNvPr id="4" name="Group 4"/>
          <p:cNvGrpSpPr/>
          <p:nvPr/>
        </p:nvGrpSpPr>
        <p:grpSpPr>
          <a:xfrm>
            <a:off x="3501961" y="8461812"/>
            <a:ext cx="2274079" cy="2274079"/>
            <a:chOff x="0" y="0"/>
            <a:chExt cx="3032106" cy="3032106"/>
          </a:xfrm>
        </p:grpSpPr>
        <p:sp>
          <p:nvSpPr>
            <p:cNvPr id="5" name="Freeform 5"/>
            <p:cNvSpPr/>
            <p:nvPr/>
          </p:nvSpPr>
          <p:spPr>
            <a:xfrm>
              <a:off x="0" y="0"/>
              <a:ext cx="3032106" cy="3032106"/>
            </a:xfrm>
            <a:custGeom>
              <a:avLst/>
              <a:gdLst/>
              <a:ahLst/>
              <a:cxnLst/>
              <a:rect l="l" t="t" r="r" b="b"/>
              <a:pathLst>
                <a:path w="3032106" h="3032106">
                  <a:moveTo>
                    <a:pt x="0" y="0"/>
                  </a:moveTo>
                  <a:lnTo>
                    <a:pt x="3032106" y="0"/>
                  </a:lnTo>
                  <a:lnTo>
                    <a:pt x="3032106" y="3032106"/>
                  </a:lnTo>
                  <a:lnTo>
                    <a:pt x="0" y="303210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6" name="Group 6"/>
            <p:cNvGrpSpPr>
              <a:grpSpLocks noChangeAspect="1"/>
            </p:cNvGrpSpPr>
            <p:nvPr/>
          </p:nvGrpSpPr>
          <p:grpSpPr>
            <a:xfrm>
              <a:off x="173478" y="165456"/>
              <a:ext cx="2701204" cy="2701193"/>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9"/>
                <a:stretch>
                  <a:fillRect l="-38888" r="-38888"/>
                </a:stretch>
              </a:blipFill>
            </p:spPr>
          </p:sp>
        </p:grpSp>
      </p:grpSp>
      <p:sp>
        <p:nvSpPr>
          <p:cNvPr id="12" name="TextBox 12"/>
          <p:cNvSpPr txBox="1"/>
          <p:nvPr/>
        </p:nvSpPr>
        <p:spPr>
          <a:xfrm>
            <a:off x="417407" y="557159"/>
            <a:ext cx="5570643" cy="8002191"/>
          </a:xfrm>
          <a:prstGeom prst="rect">
            <a:avLst/>
          </a:prstGeom>
        </p:spPr>
        <p:txBody>
          <a:bodyPr wrap="square" lIns="0" tIns="0" rIns="0" bIns="0" rtlCol="0" anchor="t">
            <a:spAutoFit/>
          </a:bodyPr>
          <a:lstStyle/>
          <a:p>
            <a:pPr algn="l">
              <a:lnSpc>
                <a:spcPts val="2400"/>
              </a:lnSpc>
              <a:spcBef>
                <a:spcPct val="0"/>
              </a:spcBef>
            </a:pPr>
            <a:r>
              <a:rPr lang="en-US" sz="2400" u="sng" dirty="0">
                <a:solidFill>
                  <a:srgbClr val="191470"/>
                </a:solidFill>
                <a:latin typeface="Calps Light Bold"/>
              </a:rPr>
              <a:t>The Charlie Waller trust</a:t>
            </a:r>
          </a:p>
          <a:p>
            <a:pPr algn="l">
              <a:lnSpc>
                <a:spcPts val="2400"/>
              </a:lnSpc>
              <a:spcBef>
                <a:spcPct val="0"/>
              </a:spcBef>
            </a:pPr>
            <a:r>
              <a:rPr lang="en-US" sz="2400" dirty="0">
                <a:solidFill>
                  <a:srgbClr val="191470"/>
                </a:solidFill>
                <a:latin typeface="Calps Light"/>
              </a:rPr>
              <a:t>There is practical advice, support and training parents can access through the trust. This has support and advice in regards to child depression, anxiety, self harm, and managing difficult feelings. This is not an exhaustive list</a:t>
            </a:r>
          </a:p>
          <a:p>
            <a:pPr algn="l">
              <a:lnSpc>
                <a:spcPts val="2400"/>
              </a:lnSpc>
              <a:spcBef>
                <a:spcPct val="0"/>
              </a:spcBef>
            </a:pPr>
            <a:endParaRPr lang="en-US" sz="2400" dirty="0">
              <a:solidFill>
                <a:srgbClr val="191470"/>
              </a:solidFill>
              <a:latin typeface="Calps Light"/>
            </a:endParaRPr>
          </a:p>
          <a:p>
            <a:pPr algn="l">
              <a:lnSpc>
                <a:spcPts val="2400"/>
              </a:lnSpc>
              <a:spcBef>
                <a:spcPct val="0"/>
              </a:spcBef>
            </a:pPr>
            <a:r>
              <a:rPr lang="en-US" sz="2400" u="sng" dirty="0">
                <a:solidFill>
                  <a:srgbClr val="191470"/>
                </a:solidFill>
                <a:latin typeface="Calps Light Bold"/>
              </a:rPr>
              <a:t>The Anna Freud centre </a:t>
            </a:r>
          </a:p>
          <a:p>
            <a:pPr algn="l">
              <a:lnSpc>
                <a:spcPts val="2400"/>
              </a:lnSpc>
              <a:spcBef>
                <a:spcPct val="0"/>
              </a:spcBef>
            </a:pPr>
            <a:r>
              <a:rPr lang="en-US" sz="2400" dirty="0">
                <a:solidFill>
                  <a:srgbClr val="191470"/>
                </a:solidFill>
                <a:latin typeface="Calps Light"/>
              </a:rPr>
              <a:t>A valuable resource to support parents and carers in relation to their child’s mental wellbeing</a:t>
            </a:r>
          </a:p>
          <a:p>
            <a:pPr algn="l">
              <a:lnSpc>
                <a:spcPts val="2400"/>
              </a:lnSpc>
              <a:spcBef>
                <a:spcPct val="0"/>
              </a:spcBef>
            </a:pPr>
            <a:endParaRPr lang="en-US" sz="2400" dirty="0">
              <a:solidFill>
                <a:srgbClr val="191470"/>
              </a:solidFill>
              <a:latin typeface="Calps Light"/>
            </a:endParaRPr>
          </a:p>
          <a:p>
            <a:pPr algn="l">
              <a:lnSpc>
                <a:spcPts val="2400"/>
              </a:lnSpc>
              <a:spcBef>
                <a:spcPct val="0"/>
              </a:spcBef>
            </a:pPr>
            <a:r>
              <a:rPr lang="en-US" sz="2400" u="sng" dirty="0">
                <a:solidFill>
                  <a:srgbClr val="191470"/>
                </a:solidFill>
                <a:latin typeface="Calps Light Bold"/>
              </a:rPr>
              <a:t>Early help support </a:t>
            </a:r>
          </a:p>
          <a:p>
            <a:pPr algn="l">
              <a:lnSpc>
                <a:spcPts val="2400"/>
              </a:lnSpc>
              <a:spcBef>
                <a:spcPct val="0"/>
              </a:spcBef>
            </a:pPr>
            <a:r>
              <a:rPr lang="en-US" sz="2400" dirty="0">
                <a:solidFill>
                  <a:srgbClr val="191470"/>
                </a:solidFill>
                <a:latin typeface="Calps Light"/>
              </a:rPr>
              <a:t>Early help is a support service for children, young people and their families. Early help can provide support around family relationships/conflict, children and young people and their emotional wellbeing, parental mental wellbeing, financial strain/ concern, attendance, routines, boundaries and family support. This is a voluntary service and does not involve social services. You are entitled to end the support at any time </a:t>
            </a:r>
          </a:p>
          <a:p>
            <a:pPr algn="l">
              <a:lnSpc>
                <a:spcPts val="2400"/>
              </a:lnSpc>
              <a:spcBef>
                <a:spcPct val="0"/>
              </a:spcBef>
            </a:pPr>
            <a:endParaRPr lang="en-US" sz="2400" dirty="0">
              <a:solidFill>
                <a:srgbClr val="191470"/>
              </a:solidFill>
              <a:latin typeface="Calps Light"/>
            </a:endParaRPr>
          </a:p>
          <a:p>
            <a:pPr algn="l">
              <a:lnSpc>
                <a:spcPts val="2400"/>
              </a:lnSpc>
              <a:spcBef>
                <a:spcPct val="0"/>
              </a:spcBef>
            </a:pPr>
            <a:r>
              <a:rPr lang="en-US" sz="2400" u="sng" dirty="0">
                <a:solidFill>
                  <a:srgbClr val="191470"/>
                </a:solidFill>
                <a:latin typeface="Calps Light Bold"/>
              </a:rPr>
              <a:t>Mind </a:t>
            </a:r>
          </a:p>
          <a:p>
            <a:pPr algn="l">
              <a:lnSpc>
                <a:spcPts val="2400"/>
              </a:lnSpc>
              <a:spcBef>
                <a:spcPct val="0"/>
              </a:spcBef>
            </a:pPr>
            <a:r>
              <a:rPr lang="en-US" sz="2400" dirty="0">
                <a:solidFill>
                  <a:srgbClr val="191470"/>
                </a:solidFill>
                <a:latin typeface="Calps Light"/>
              </a:rPr>
              <a:t>Mind will support you as a parent to look at the challenges you face, how you can ensure you take care of you and where to find and seek support</a:t>
            </a:r>
          </a:p>
        </p:txBody>
      </p:sp>
      <p:sp>
        <p:nvSpPr>
          <p:cNvPr id="13" name="Freeform 13"/>
          <p:cNvSpPr/>
          <p:nvPr/>
        </p:nvSpPr>
        <p:spPr>
          <a:xfrm>
            <a:off x="6064698" y="576688"/>
            <a:ext cx="1061944" cy="1222697"/>
          </a:xfrm>
          <a:custGeom>
            <a:avLst/>
            <a:gdLst/>
            <a:ahLst/>
            <a:cxnLst/>
            <a:rect l="l" t="t" r="r" b="b"/>
            <a:pathLst>
              <a:path w="1061944" h="1222697">
                <a:moveTo>
                  <a:pt x="0" y="0"/>
                </a:moveTo>
                <a:lnTo>
                  <a:pt x="1061944" y="0"/>
                </a:lnTo>
                <a:lnTo>
                  <a:pt x="1061944" y="1222697"/>
                </a:lnTo>
                <a:lnTo>
                  <a:pt x="0" y="1222697"/>
                </a:lnTo>
                <a:lnTo>
                  <a:pt x="0" y="0"/>
                </a:lnTo>
                <a:close/>
              </a:path>
            </a:pathLst>
          </a:custGeom>
          <a:blipFill>
            <a:blip r:embed="rId10"/>
            <a:stretch>
              <a:fillRect/>
            </a:stretch>
          </a:blipFill>
        </p:spPr>
      </p:sp>
      <p:sp>
        <p:nvSpPr>
          <p:cNvPr id="14" name="Freeform 14"/>
          <p:cNvSpPr/>
          <p:nvPr/>
        </p:nvSpPr>
        <p:spPr>
          <a:xfrm>
            <a:off x="6397706" y="2501616"/>
            <a:ext cx="969430" cy="1479091"/>
          </a:xfrm>
          <a:custGeom>
            <a:avLst/>
            <a:gdLst/>
            <a:ahLst/>
            <a:cxnLst/>
            <a:rect l="l" t="t" r="r" b="b"/>
            <a:pathLst>
              <a:path w="969430" h="1479091">
                <a:moveTo>
                  <a:pt x="0" y="0"/>
                </a:moveTo>
                <a:lnTo>
                  <a:pt x="969429" y="0"/>
                </a:lnTo>
                <a:lnTo>
                  <a:pt x="969429" y="1479091"/>
                </a:lnTo>
                <a:lnTo>
                  <a:pt x="0" y="1479091"/>
                </a:lnTo>
                <a:lnTo>
                  <a:pt x="0" y="0"/>
                </a:lnTo>
                <a:close/>
              </a:path>
            </a:pathLst>
          </a:custGeom>
          <a:blipFill>
            <a:blip r:embed="rId11"/>
            <a:stretch>
              <a:fillRect r="-309898"/>
            </a:stretch>
          </a:blipFill>
        </p:spPr>
      </p:sp>
      <p:sp>
        <p:nvSpPr>
          <p:cNvPr id="15" name="Freeform 15"/>
          <p:cNvSpPr/>
          <p:nvPr/>
        </p:nvSpPr>
        <p:spPr>
          <a:xfrm>
            <a:off x="6421168" y="6954819"/>
            <a:ext cx="892048" cy="1172295"/>
          </a:xfrm>
          <a:custGeom>
            <a:avLst/>
            <a:gdLst/>
            <a:ahLst/>
            <a:cxnLst/>
            <a:rect l="l" t="t" r="r" b="b"/>
            <a:pathLst>
              <a:path w="892048" h="1172295">
                <a:moveTo>
                  <a:pt x="0" y="0"/>
                </a:moveTo>
                <a:lnTo>
                  <a:pt x="892047" y="0"/>
                </a:lnTo>
                <a:lnTo>
                  <a:pt x="892047" y="1172295"/>
                </a:lnTo>
                <a:lnTo>
                  <a:pt x="0" y="1172295"/>
                </a:lnTo>
                <a:lnTo>
                  <a:pt x="0" y="0"/>
                </a:lnTo>
                <a:close/>
              </a:path>
            </a:pathLst>
          </a:custGeom>
          <a:blipFill>
            <a:blip r:embed="rId12"/>
            <a:stretch>
              <a:fillRect r="-189115"/>
            </a:stretch>
          </a:blipFill>
        </p:spPr>
      </p:sp>
      <p:sp>
        <p:nvSpPr>
          <p:cNvPr id="2" name="Rectangle 1"/>
          <p:cNvSpPr/>
          <p:nvPr/>
        </p:nvSpPr>
        <p:spPr>
          <a:xfrm>
            <a:off x="2881085" y="514316"/>
            <a:ext cx="2272032" cy="369332"/>
          </a:xfrm>
          <a:prstGeom prst="rect">
            <a:avLst/>
          </a:prstGeom>
        </p:spPr>
        <p:txBody>
          <a:bodyPr wrap="none">
            <a:spAutoFit/>
          </a:bodyPr>
          <a:lstStyle/>
          <a:p>
            <a:r>
              <a:rPr lang="en-GB" dirty="0">
                <a:solidFill>
                  <a:srgbClr val="1155CC"/>
                </a:solidFill>
                <a:hlinkClick r:id="rId13"/>
              </a:rPr>
              <a:t>www.charliewaller.org</a:t>
            </a:r>
            <a:endParaRPr lang="en-GB" dirty="0"/>
          </a:p>
        </p:txBody>
      </p:sp>
      <p:sp>
        <p:nvSpPr>
          <p:cNvPr id="3" name="Rectangle 2"/>
          <p:cNvSpPr/>
          <p:nvPr/>
        </p:nvSpPr>
        <p:spPr>
          <a:xfrm>
            <a:off x="991664" y="7171634"/>
            <a:ext cx="1854931" cy="369332"/>
          </a:xfrm>
          <a:prstGeom prst="rect">
            <a:avLst/>
          </a:prstGeom>
        </p:spPr>
        <p:txBody>
          <a:bodyPr wrap="none">
            <a:spAutoFit/>
          </a:bodyPr>
          <a:lstStyle/>
          <a:p>
            <a:r>
              <a:rPr lang="en-GB" u="sng" dirty="0">
                <a:solidFill>
                  <a:srgbClr val="0000FF"/>
                </a:solidFill>
              </a:rPr>
              <a:t>www.mind.org.uk</a:t>
            </a:r>
          </a:p>
        </p:txBody>
      </p:sp>
      <p:sp>
        <p:nvSpPr>
          <p:cNvPr id="19" name="Rectangle 18"/>
          <p:cNvSpPr/>
          <p:nvPr/>
        </p:nvSpPr>
        <p:spPr>
          <a:xfrm>
            <a:off x="2753977" y="2679700"/>
            <a:ext cx="2060564" cy="369332"/>
          </a:xfrm>
          <a:prstGeom prst="rect">
            <a:avLst/>
          </a:prstGeom>
        </p:spPr>
        <p:txBody>
          <a:bodyPr wrap="none">
            <a:spAutoFit/>
          </a:bodyPr>
          <a:lstStyle/>
          <a:p>
            <a:r>
              <a:rPr lang="en-GB" u="sng" dirty="0">
                <a:solidFill>
                  <a:srgbClr val="0000FF"/>
                </a:solidFill>
              </a:rPr>
              <a:t>www.annafreud.org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42951" y="9419066"/>
            <a:ext cx="7758485" cy="1229785"/>
            <a:chOff x="-209533" y="9499538"/>
            <a:chExt cx="7758485" cy="1229785"/>
          </a:xfrm>
        </p:grpSpPr>
        <p:sp>
          <p:nvSpPr>
            <p:cNvPr id="16" name="Freeform 3"/>
            <p:cNvSpPr/>
            <p:nvPr/>
          </p:nvSpPr>
          <p:spPr>
            <a:xfrm rot="-44948">
              <a:off x="-209533" y="9757323"/>
              <a:ext cx="5924085" cy="972000"/>
            </a:xfrm>
            <a:custGeom>
              <a:avLst/>
              <a:gdLst/>
              <a:ahLst/>
              <a:cxnLst/>
              <a:rect l="l" t="t" r="r" b="b"/>
              <a:pathLst>
                <a:path w="5924085" h="3976542">
                  <a:moveTo>
                    <a:pt x="0" y="0"/>
                  </a:moveTo>
                  <a:lnTo>
                    <a:pt x="5924085" y="0"/>
                  </a:lnTo>
                  <a:lnTo>
                    <a:pt x="5924085" y="3976542"/>
                  </a:lnTo>
                  <a:lnTo>
                    <a:pt x="0" y="3976542"/>
                  </a:lnTo>
                  <a:lnTo>
                    <a:pt x="0" y="0"/>
                  </a:lnTo>
                  <a:close/>
                </a:path>
              </a:pathLst>
            </a:custGeom>
            <a:blipFill>
              <a:blip r:embed="rId2">
                <a:extLst>
                  <a:ext uri="{96DAC541-7B7A-43D3-8B79-37D633B846F1}">
                    <asvg:svgBlip xmlns:asvg="http://schemas.microsoft.com/office/drawing/2016/SVG/main" r:embed="rId3"/>
                  </a:ext>
                </a:extLst>
              </a:blip>
              <a:srcRect/>
              <a:stretch>
                <a:fillRect t="-8" b="-309090"/>
              </a:stretch>
            </a:blipFill>
          </p:spPr>
        </p:sp>
        <p:sp>
          <p:nvSpPr>
            <p:cNvPr id="17" name="Freeform 4"/>
            <p:cNvSpPr/>
            <p:nvPr/>
          </p:nvSpPr>
          <p:spPr>
            <a:xfrm rot="-44948">
              <a:off x="2436952" y="9499538"/>
              <a:ext cx="5112000" cy="1188000"/>
            </a:xfrm>
            <a:custGeom>
              <a:avLst/>
              <a:gdLst/>
              <a:ahLst/>
              <a:cxnLst/>
              <a:rect l="l" t="t" r="r" b="b"/>
              <a:pathLst>
                <a:path w="5924085" h="3976542">
                  <a:moveTo>
                    <a:pt x="0" y="0"/>
                  </a:moveTo>
                  <a:lnTo>
                    <a:pt x="5924085" y="0"/>
                  </a:lnTo>
                  <a:lnTo>
                    <a:pt x="5924085" y="3976542"/>
                  </a:lnTo>
                  <a:lnTo>
                    <a:pt x="0" y="3976542"/>
                  </a:lnTo>
                  <a:lnTo>
                    <a:pt x="0" y="0"/>
                  </a:lnTo>
                  <a:close/>
                </a:path>
              </a:pathLst>
            </a:custGeom>
            <a:blipFill>
              <a:blip r:embed="rId2">
                <a:extLst>
                  <a:ext uri="{96DAC541-7B7A-43D3-8B79-37D633B846F1}">
                    <asvg:svgBlip xmlns:asvg="http://schemas.microsoft.com/office/drawing/2016/SVG/main" r:embed="rId3"/>
                  </a:ext>
                </a:extLst>
              </a:blip>
              <a:srcRect/>
              <a:stretch>
                <a:fillRect l="3" t="-6" r="-15884" b="-234731"/>
              </a:stretch>
            </a:blipFill>
          </p:spPr>
        </p:sp>
      </p:grpSp>
      <p:grpSp>
        <p:nvGrpSpPr>
          <p:cNvPr id="4" name="Group 4"/>
          <p:cNvGrpSpPr/>
          <p:nvPr/>
        </p:nvGrpSpPr>
        <p:grpSpPr>
          <a:xfrm>
            <a:off x="3516878" y="8488515"/>
            <a:ext cx="2274079" cy="2274079"/>
            <a:chOff x="0" y="0"/>
            <a:chExt cx="3032106" cy="3032106"/>
          </a:xfrm>
        </p:grpSpPr>
        <p:sp>
          <p:nvSpPr>
            <p:cNvPr id="5" name="Freeform 5"/>
            <p:cNvSpPr/>
            <p:nvPr/>
          </p:nvSpPr>
          <p:spPr>
            <a:xfrm>
              <a:off x="0" y="0"/>
              <a:ext cx="3032106" cy="3032106"/>
            </a:xfrm>
            <a:custGeom>
              <a:avLst/>
              <a:gdLst/>
              <a:ahLst/>
              <a:cxnLst/>
              <a:rect l="l" t="t" r="r" b="b"/>
              <a:pathLst>
                <a:path w="3032106" h="3032106">
                  <a:moveTo>
                    <a:pt x="0" y="0"/>
                  </a:moveTo>
                  <a:lnTo>
                    <a:pt x="3032106" y="0"/>
                  </a:lnTo>
                  <a:lnTo>
                    <a:pt x="3032106" y="3032106"/>
                  </a:lnTo>
                  <a:lnTo>
                    <a:pt x="0" y="30321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6" name="Group 6"/>
            <p:cNvGrpSpPr>
              <a:grpSpLocks noChangeAspect="1"/>
            </p:cNvGrpSpPr>
            <p:nvPr/>
          </p:nvGrpSpPr>
          <p:grpSpPr>
            <a:xfrm>
              <a:off x="173478" y="165456"/>
              <a:ext cx="2701204" cy="2701193"/>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25046" r="-25046"/>
                </a:stretch>
              </a:blipFill>
            </p:spPr>
          </p:sp>
        </p:grpSp>
      </p:grpSp>
      <p:grpSp>
        <p:nvGrpSpPr>
          <p:cNvPr id="8" name="Group 8"/>
          <p:cNvGrpSpPr/>
          <p:nvPr/>
        </p:nvGrpSpPr>
        <p:grpSpPr>
          <a:xfrm>
            <a:off x="5055793" y="8167993"/>
            <a:ext cx="2559741" cy="2502147"/>
            <a:chOff x="0" y="0"/>
            <a:chExt cx="3412988" cy="3336196"/>
          </a:xfrm>
        </p:grpSpPr>
        <p:sp>
          <p:nvSpPr>
            <p:cNvPr id="9" name="Freeform 9"/>
            <p:cNvSpPr/>
            <p:nvPr/>
          </p:nvSpPr>
          <p:spPr>
            <a:xfrm>
              <a:off x="0" y="0"/>
              <a:ext cx="3412988" cy="3336196"/>
            </a:xfrm>
            <a:custGeom>
              <a:avLst/>
              <a:gdLst/>
              <a:ahLst/>
              <a:cxnLst/>
              <a:rect l="l" t="t" r="r" b="b"/>
              <a:pathLst>
                <a:path w="3412988" h="3336196">
                  <a:moveTo>
                    <a:pt x="0" y="0"/>
                  </a:moveTo>
                  <a:lnTo>
                    <a:pt x="3412988" y="0"/>
                  </a:lnTo>
                  <a:lnTo>
                    <a:pt x="3412988" y="3336196"/>
                  </a:lnTo>
                  <a:lnTo>
                    <a:pt x="0" y="333619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0" name="Group 10"/>
            <p:cNvGrpSpPr>
              <a:grpSpLocks noChangeAspect="1"/>
            </p:cNvGrpSpPr>
            <p:nvPr/>
          </p:nvGrpSpPr>
          <p:grpSpPr>
            <a:xfrm>
              <a:off x="392033" y="251365"/>
              <a:ext cx="2833478" cy="2833467"/>
              <a:chOff x="0" y="0"/>
              <a:chExt cx="6350000" cy="6349975"/>
            </a:xfrm>
          </p:grpSpPr>
          <p:sp>
            <p:nvSpPr>
              <p:cNvPr id="11" name="Freeform 11"/>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9"/>
                <a:stretch>
                  <a:fillRect t="-25047" b="-25047"/>
                </a:stretch>
              </a:blipFill>
            </p:spPr>
          </p:sp>
        </p:grpSp>
      </p:grpSp>
      <p:sp>
        <p:nvSpPr>
          <p:cNvPr id="12" name="Freeform 12"/>
          <p:cNvSpPr/>
          <p:nvPr/>
        </p:nvSpPr>
        <p:spPr>
          <a:xfrm>
            <a:off x="6377944" y="6814025"/>
            <a:ext cx="852113" cy="820459"/>
          </a:xfrm>
          <a:custGeom>
            <a:avLst/>
            <a:gdLst/>
            <a:ahLst/>
            <a:cxnLst/>
            <a:rect l="l" t="t" r="r" b="b"/>
            <a:pathLst>
              <a:path w="852113" h="820459">
                <a:moveTo>
                  <a:pt x="0" y="0"/>
                </a:moveTo>
                <a:lnTo>
                  <a:pt x="852112" y="0"/>
                </a:lnTo>
                <a:lnTo>
                  <a:pt x="852112" y="820460"/>
                </a:lnTo>
                <a:lnTo>
                  <a:pt x="0" y="820460"/>
                </a:lnTo>
                <a:lnTo>
                  <a:pt x="0" y="0"/>
                </a:lnTo>
                <a:close/>
              </a:path>
            </a:pathLst>
          </a:custGeom>
          <a:blipFill>
            <a:blip r:embed="rId10"/>
            <a:stretch>
              <a:fillRect l="-67686" t="-149373" r="-280843" b="-162332"/>
            </a:stretch>
          </a:blipFill>
        </p:spPr>
      </p:sp>
      <p:sp>
        <p:nvSpPr>
          <p:cNvPr id="13" name="TextBox 13"/>
          <p:cNvSpPr txBox="1"/>
          <p:nvPr/>
        </p:nvSpPr>
        <p:spPr>
          <a:xfrm>
            <a:off x="378488" y="794100"/>
            <a:ext cx="5675592" cy="7033260"/>
          </a:xfrm>
          <a:prstGeom prst="rect">
            <a:avLst/>
          </a:prstGeom>
        </p:spPr>
        <p:txBody>
          <a:bodyPr lIns="0" tIns="0" rIns="0" bIns="0" rtlCol="0" anchor="t">
            <a:spAutoFit/>
          </a:bodyPr>
          <a:lstStyle/>
          <a:p>
            <a:pPr algn="l">
              <a:lnSpc>
                <a:spcPts val="2400"/>
              </a:lnSpc>
              <a:spcBef>
                <a:spcPct val="0"/>
              </a:spcBef>
            </a:pPr>
            <a:r>
              <a:rPr lang="en-US" sz="2400" u="sng" dirty="0">
                <a:solidFill>
                  <a:srgbClr val="191470"/>
                </a:solidFill>
                <a:latin typeface="Calps Light Bold"/>
              </a:rPr>
              <a:t>Every mind matters </a:t>
            </a:r>
          </a:p>
          <a:p>
            <a:pPr algn="l">
              <a:lnSpc>
                <a:spcPts val="2400"/>
              </a:lnSpc>
              <a:spcBef>
                <a:spcPct val="0"/>
              </a:spcBef>
            </a:pPr>
            <a:r>
              <a:rPr lang="en-US" sz="2400" dirty="0">
                <a:solidFill>
                  <a:srgbClr val="191470"/>
                </a:solidFill>
                <a:latin typeface="Calps Light"/>
              </a:rPr>
              <a:t>Dedicated support to help support parents/guardians look after the mental wellbeing of their children </a:t>
            </a:r>
          </a:p>
          <a:p>
            <a:pPr algn="l">
              <a:lnSpc>
                <a:spcPts val="2400"/>
              </a:lnSpc>
              <a:spcBef>
                <a:spcPct val="0"/>
              </a:spcBef>
            </a:pPr>
            <a:endParaRPr lang="en-US" sz="2400" dirty="0">
              <a:solidFill>
                <a:srgbClr val="191470"/>
              </a:solidFill>
              <a:latin typeface="Calps Light"/>
            </a:endParaRPr>
          </a:p>
          <a:p>
            <a:pPr algn="l">
              <a:lnSpc>
                <a:spcPts val="2400"/>
              </a:lnSpc>
              <a:spcBef>
                <a:spcPct val="0"/>
              </a:spcBef>
            </a:pPr>
            <a:r>
              <a:rPr lang="en-US" sz="2400" u="sng" dirty="0">
                <a:solidFill>
                  <a:srgbClr val="191470"/>
                </a:solidFill>
                <a:latin typeface="Calps Light Bold"/>
              </a:rPr>
              <a:t>Your GP </a:t>
            </a:r>
          </a:p>
          <a:p>
            <a:pPr algn="l">
              <a:lnSpc>
                <a:spcPts val="2400"/>
              </a:lnSpc>
              <a:spcBef>
                <a:spcPct val="0"/>
              </a:spcBef>
            </a:pPr>
            <a:r>
              <a:rPr lang="en-US" sz="2400" dirty="0">
                <a:solidFill>
                  <a:srgbClr val="191470"/>
                </a:solidFill>
                <a:latin typeface="Calps Light"/>
              </a:rPr>
              <a:t>Your GP can support you as a parent/</a:t>
            </a:r>
            <a:r>
              <a:rPr lang="en-US" sz="2400" dirty="0" err="1">
                <a:solidFill>
                  <a:srgbClr val="191470"/>
                </a:solidFill>
                <a:latin typeface="Calps Light"/>
              </a:rPr>
              <a:t>carer</a:t>
            </a:r>
            <a:r>
              <a:rPr lang="en-US" sz="2400" dirty="0">
                <a:solidFill>
                  <a:srgbClr val="191470"/>
                </a:solidFill>
                <a:latin typeface="Calps Light"/>
              </a:rPr>
              <a:t> around how you are feeling and seeking support. They can also provide support and advice in regards to seeking specialist emotional wellbeing support for your child. Your GP can also refer to valuable services in regards to sleep, enuresis, special educational needs and body health</a:t>
            </a:r>
          </a:p>
          <a:p>
            <a:pPr algn="l">
              <a:lnSpc>
                <a:spcPts val="2400"/>
              </a:lnSpc>
              <a:spcBef>
                <a:spcPct val="0"/>
              </a:spcBef>
            </a:pPr>
            <a:endParaRPr lang="en-US" sz="2400" dirty="0">
              <a:solidFill>
                <a:srgbClr val="191470"/>
              </a:solidFill>
              <a:latin typeface="Calps Light"/>
            </a:endParaRPr>
          </a:p>
          <a:p>
            <a:pPr algn="l">
              <a:lnSpc>
                <a:spcPts val="2400"/>
              </a:lnSpc>
              <a:spcBef>
                <a:spcPct val="0"/>
              </a:spcBef>
            </a:pPr>
            <a:r>
              <a:rPr lang="en-US" sz="2400" u="sng" dirty="0">
                <a:solidFill>
                  <a:srgbClr val="191470"/>
                </a:solidFill>
                <a:latin typeface="Calps Light Bold"/>
              </a:rPr>
              <a:t>CYPS/CAMHS (Name will depend on the area you live)</a:t>
            </a:r>
          </a:p>
          <a:p>
            <a:pPr algn="l">
              <a:lnSpc>
                <a:spcPts val="2400"/>
              </a:lnSpc>
              <a:spcBef>
                <a:spcPct val="0"/>
              </a:spcBef>
            </a:pPr>
            <a:r>
              <a:rPr lang="en-US" sz="2400" dirty="0">
                <a:solidFill>
                  <a:srgbClr val="191470"/>
                </a:solidFill>
                <a:latin typeface="Calps Light"/>
              </a:rPr>
              <a:t>A specialist service in relation to child and young person mental health. This service can also provide assessment in regards to children where there are concerns around special education needs and disabilities such as Autism, ADD, ADHD ETC </a:t>
            </a:r>
          </a:p>
          <a:p>
            <a:pPr algn="l">
              <a:lnSpc>
                <a:spcPts val="2400"/>
              </a:lnSpc>
              <a:spcBef>
                <a:spcPct val="0"/>
              </a:spcBef>
            </a:pPr>
            <a:endParaRPr lang="en-US" sz="2400" dirty="0">
              <a:solidFill>
                <a:srgbClr val="191470"/>
              </a:solidFill>
              <a:latin typeface="Calps Light"/>
            </a:endParaRPr>
          </a:p>
          <a:p>
            <a:pPr algn="l">
              <a:lnSpc>
                <a:spcPts val="2400"/>
              </a:lnSpc>
              <a:spcBef>
                <a:spcPct val="0"/>
              </a:spcBef>
            </a:pPr>
            <a:r>
              <a:rPr lang="en-US" sz="2400" u="sng" dirty="0" err="1">
                <a:solidFill>
                  <a:srgbClr val="191470"/>
                </a:solidFill>
                <a:latin typeface="Calps Light Bold"/>
              </a:rPr>
              <a:t>Barnardos</a:t>
            </a:r>
            <a:endParaRPr lang="en-US" sz="2400" u="sng" dirty="0">
              <a:solidFill>
                <a:srgbClr val="191470"/>
              </a:solidFill>
              <a:latin typeface="Calps Light Bold"/>
            </a:endParaRPr>
          </a:p>
          <a:p>
            <a:pPr algn="l">
              <a:lnSpc>
                <a:spcPts val="2400"/>
              </a:lnSpc>
              <a:spcBef>
                <a:spcPct val="0"/>
              </a:spcBef>
            </a:pPr>
            <a:r>
              <a:rPr lang="en-US" sz="2400" dirty="0">
                <a:solidFill>
                  <a:srgbClr val="191470"/>
                </a:solidFill>
                <a:latin typeface="Calps Light"/>
              </a:rPr>
              <a:t>Online support and counselling for young people and their families</a:t>
            </a:r>
          </a:p>
        </p:txBody>
      </p:sp>
      <p:sp>
        <p:nvSpPr>
          <p:cNvPr id="14" name="Freeform 14"/>
          <p:cNvSpPr/>
          <p:nvPr/>
        </p:nvSpPr>
        <p:spPr>
          <a:xfrm>
            <a:off x="6174069" y="756000"/>
            <a:ext cx="1055987" cy="1279669"/>
          </a:xfrm>
          <a:custGeom>
            <a:avLst/>
            <a:gdLst/>
            <a:ahLst/>
            <a:cxnLst/>
            <a:rect l="l" t="t" r="r" b="b"/>
            <a:pathLst>
              <a:path w="1055987" h="1279669">
                <a:moveTo>
                  <a:pt x="0" y="0"/>
                </a:moveTo>
                <a:lnTo>
                  <a:pt x="1055987" y="0"/>
                </a:lnTo>
                <a:lnTo>
                  <a:pt x="1055987" y="1279669"/>
                </a:lnTo>
                <a:lnTo>
                  <a:pt x="0" y="1279669"/>
                </a:lnTo>
                <a:lnTo>
                  <a:pt x="0" y="0"/>
                </a:lnTo>
                <a:close/>
              </a:path>
            </a:pathLst>
          </a:custGeom>
          <a:blipFill>
            <a:blip r:embed="rId11"/>
            <a:stretch>
              <a:fillRect/>
            </a:stretch>
          </a:blipFill>
        </p:spPr>
      </p:sp>
      <p:sp>
        <p:nvSpPr>
          <p:cNvPr id="2" name="Rectangle 1"/>
          <p:cNvSpPr/>
          <p:nvPr/>
        </p:nvSpPr>
        <p:spPr>
          <a:xfrm>
            <a:off x="1512393" y="6837642"/>
            <a:ext cx="2480231" cy="369332"/>
          </a:xfrm>
          <a:prstGeom prst="rect">
            <a:avLst/>
          </a:prstGeom>
        </p:spPr>
        <p:txBody>
          <a:bodyPr wrap="none">
            <a:spAutoFit/>
          </a:bodyPr>
          <a:lstStyle/>
          <a:p>
            <a:r>
              <a:rPr lang="en-GB" dirty="0">
                <a:solidFill>
                  <a:srgbClr val="1155CC"/>
                </a:solidFill>
                <a:latin typeface="Arial" panose="020B0604020202020204" pitchFamily="34" charset="0"/>
                <a:hlinkClick r:id="rId12"/>
              </a:rPr>
              <a:t>www.barnardos.org.uk</a:t>
            </a:r>
            <a:endParaRPr lang="en-GB" dirty="0"/>
          </a:p>
        </p:txBody>
      </p:sp>
      <p:sp>
        <p:nvSpPr>
          <p:cNvPr id="18" name="Rectangle 17"/>
          <p:cNvSpPr/>
          <p:nvPr/>
        </p:nvSpPr>
        <p:spPr>
          <a:xfrm>
            <a:off x="2429404" y="762461"/>
            <a:ext cx="3468450" cy="369332"/>
          </a:xfrm>
          <a:prstGeom prst="rect">
            <a:avLst/>
          </a:prstGeom>
        </p:spPr>
        <p:txBody>
          <a:bodyPr wrap="none">
            <a:spAutoFit/>
          </a:bodyPr>
          <a:lstStyle/>
          <a:p>
            <a:r>
              <a:rPr lang="en-GB" u="sng" dirty="0">
                <a:solidFill>
                  <a:srgbClr val="0000FF"/>
                </a:solidFill>
              </a:rPr>
              <a:t>www.nhs.uk/every-mind-matters/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85177" y="9499446"/>
            <a:ext cx="7758485" cy="1229785"/>
            <a:chOff x="-209533" y="9499538"/>
            <a:chExt cx="7758485" cy="1229785"/>
          </a:xfrm>
        </p:grpSpPr>
        <p:sp>
          <p:nvSpPr>
            <p:cNvPr id="24" name="Freeform 3"/>
            <p:cNvSpPr/>
            <p:nvPr/>
          </p:nvSpPr>
          <p:spPr>
            <a:xfrm rot="-44948">
              <a:off x="-209533" y="9757323"/>
              <a:ext cx="5924085" cy="972000"/>
            </a:xfrm>
            <a:custGeom>
              <a:avLst/>
              <a:gdLst/>
              <a:ahLst/>
              <a:cxnLst/>
              <a:rect l="l" t="t" r="r" b="b"/>
              <a:pathLst>
                <a:path w="5924085" h="3976542">
                  <a:moveTo>
                    <a:pt x="0" y="0"/>
                  </a:moveTo>
                  <a:lnTo>
                    <a:pt x="5924085" y="0"/>
                  </a:lnTo>
                  <a:lnTo>
                    <a:pt x="5924085" y="3976542"/>
                  </a:lnTo>
                  <a:lnTo>
                    <a:pt x="0" y="3976542"/>
                  </a:lnTo>
                  <a:lnTo>
                    <a:pt x="0" y="0"/>
                  </a:lnTo>
                  <a:close/>
                </a:path>
              </a:pathLst>
            </a:custGeom>
            <a:blipFill>
              <a:blip r:embed="rId2">
                <a:extLst>
                  <a:ext uri="{96DAC541-7B7A-43D3-8B79-37D633B846F1}">
                    <asvg:svgBlip xmlns:asvg="http://schemas.microsoft.com/office/drawing/2016/SVG/main" r:embed="rId3"/>
                  </a:ext>
                </a:extLst>
              </a:blip>
              <a:srcRect/>
              <a:stretch>
                <a:fillRect t="-8" b="-309090"/>
              </a:stretch>
            </a:blipFill>
          </p:spPr>
        </p:sp>
        <p:sp>
          <p:nvSpPr>
            <p:cNvPr id="25" name="Freeform 4"/>
            <p:cNvSpPr/>
            <p:nvPr/>
          </p:nvSpPr>
          <p:spPr>
            <a:xfrm rot="-44948">
              <a:off x="2436952" y="9499538"/>
              <a:ext cx="5112000" cy="1188000"/>
            </a:xfrm>
            <a:custGeom>
              <a:avLst/>
              <a:gdLst/>
              <a:ahLst/>
              <a:cxnLst/>
              <a:rect l="l" t="t" r="r" b="b"/>
              <a:pathLst>
                <a:path w="5924085" h="3976542">
                  <a:moveTo>
                    <a:pt x="0" y="0"/>
                  </a:moveTo>
                  <a:lnTo>
                    <a:pt x="5924085" y="0"/>
                  </a:lnTo>
                  <a:lnTo>
                    <a:pt x="5924085" y="3976542"/>
                  </a:lnTo>
                  <a:lnTo>
                    <a:pt x="0" y="3976542"/>
                  </a:lnTo>
                  <a:lnTo>
                    <a:pt x="0" y="0"/>
                  </a:lnTo>
                  <a:close/>
                </a:path>
              </a:pathLst>
            </a:custGeom>
            <a:blipFill>
              <a:blip r:embed="rId2">
                <a:extLst>
                  <a:ext uri="{96DAC541-7B7A-43D3-8B79-37D633B846F1}">
                    <asvg:svgBlip xmlns:asvg="http://schemas.microsoft.com/office/drawing/2016/SVG/main" r:embed="rId3"/>
                  </a:ext>
                </a:extLst>
              </a:blip>
              <a:srcRect/>
              <a:stretch>
                <a:fillRect l="3" t="-6" r="-15884" b="-234731"/>
              </a:stretch>
            </a:blipFill>
          </p:spPr>
        </p:sp>
      </p:grpSp>
      <p:sp>
        <p:nvSpPr>
          <p:cNvPr id="5" name="TextBox 2"/>
          <p:cNvSpPr txBox="1"/>
          <p:nvPr/>
        </p:nvSpPr>
        <p:spPr>
          <a:xfrm>
            <a:off x="544074" y="556732"/>
            <a:ext cx="5836847" cy="1161857"/>
          </a:xfrm>
          <a:prstGeom prst="rect">
            <a:avLst/>
          </a:prstGeom>
        </p:spPr>
        <p:txBody>
          <a:bodyPr lIns="0" tIns="0" rIns="0" bIns="0" rtlCol="0" anchor="t">
            <a:spAutoFit/>
          </a:bodyPr>
          <a:lstStyle/>
          <a:p>
            <a:pPr algn="l">
              <a:lnSpc>
                <a:spcPts val="3288"/>
              </a:lnSpc>
              <a:spcBef>
                <a:spcPct val="0"/>
              </a:spcBef>
            </a:pPr>
            <a:r>
              <a:rPr lang="en-US" sz="2400" dirty="0">
                <a:solidFill>
                  <a:srgbClr val="191470"/>
                </a:solidFill>
                <a:latin typeface="Calps Light Bold"/>
              </a:rPr>
              <a:t>BBC </a:t>
            </a:r>
            <a:r>
              <a:rPr lang="en-US" sz="2400" dirty="0" err="1">
                <a:solidFill>
                  <a:srgbClr val="191470"/>
                </a:solidFill>
                <a:latin typeface="Calps Light Bold"/>
              </a:rPr>
              <a:t>bitesize</a:t>
            </a:r>
            <a:r>
              <a:rPr lang="en-US" sz="2400" dirty="0">
                <a:solidFill>
                  <a:srgbClr val="191470"/>
                </a:solidFill>
                <a:latin typeface="Calps Light Bold"/>
              </a:rPr>
              <a:t>: School anxiety and refusal </a:t>
            </a:r>
          </a:p>
          <a:p>
            <a:pPr algn="l">
              <a:spcBef>
                <a:spcPct val="0"/>
              </a:spcBef>
            </a:pPr>
            <a:r>
              <a:rPr lang="en-US" sz="2400" dirty="0">
                <a:solidFill>
                  <a:srgbClr val="191470"/>
                </a:solidFill>
                <a:latin typeface="Calps Light"/>
              </a:rPr>
              <a:t>Advice guidance and support if you as a parent/</a:t>
            </a:r>
            <a:r>
              <a:rPr lang="en-US" sz="2400" dirty="0" err="1">
                <a:solidFill>
                  <a:srgbClr val="191470"/>
                </a:solidFill>
                <a:latin typeface="Calps Light"/>
              </a:rPr>
              <a:t>carer</a:t>
            </a:r>
            <a:r>
              <a:rPr lang="en-US" sz="2400" dirty="0">
                <a:solidFill>
                  <a:srgbClr val="191470"/>
                </a:solidFill>
                <a:latin typeface="Calps Light"/>
              </a:rPr>
              <a:t> are struggling to get your child into school </a:t>
            </a:r>
          </a:p>
        </p:txBody>
      </p:sp>
      <p:grpSp>
        <p:nvGrpSpPr>
          <p:cNvPr id="6" name="Group 3"/>
          <p:cNvGrpSpPr/>
          <p:nvPr/>
        </p:nvGrpSpPr>
        <p:grpSpPr>
          <a:xfrm>
            <a:off x="3299076" y="8419321"/>
            <a:ext cx="2274079" cy="2274079"/>
            <a:chOff x="0" y="0"/>
            <a:chExt cx="3032106" cy="3032106"/>
          </a:xfrm>
        </p:grpSpPr>
        <p:sp>
          <p:nvSpPr>
            <p:cNvPr id="7" name="Freeform 4"/>
            <p:cNvSpPr/>
            <p:nvPr/>
          </p:nvSpPr>
          <p:spPr>
            <a:xfrm>
              <a:off x="0" y="0"/>
              <a:ext cx="3032106" cy="3032106"/>
            </a:xfrm>
            <a:custGeom>
              <a:avLst/>
              <a:gdLst/>
              <a:ahLst/>
              <a:cxnLst/>
              <a:rect l="l" t="t" r="r" b="b"/>
              <a:pathLst>
                <a:path w="3032106" h="3032106">
                  <a:moveTo>
                    <a:pt x="0" y="0"/>
                  </a:moveTo>
                  <a:lnTo>
                    <a:pt x="3032106" y="0"/>
                  </a:lnTo>
                  <a:lnTo>
                    <a:pt x="3032106" y="3032106"/>
                  </a:lnTo>
                  <a:lnTo>
                    <a:pt x="0" y="30321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8" name="Group 5"/>
            <p:cNvGrpSpPr>
              <a:grpSpLocks noChangeAspect="1"/>
            </p:cNvGrpSpPr>
            <p:nvPr/>
          </p:nvGrpSpPr>
          <p:grpSpPr>
            <a:xfrm>
              <a:off x="173478" y="165456"/>
              <a:ext cx="2701204" cy="2701193"/>
              <a:chOff x="0" y="0"/>
              <a:chExt cx="6350000" cy="6349975"/>
            </a:xfrm>
          </p:grpSpPr>
          <p:sp>
            <p:nvSpPr>
              <p:cNvPr id="9" name="Freeform 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24906" r="-24906"/>
                </a:stretch>
              </a:blipFill>
            </p:spPr>
          </p:sp>
        </p:grpSp>
      </p:grpSp>
      <p:grpSp>
        <p:nvGrpSpPr>
          <p:cNvPr id="10" name="Group 7"/>
          <p:cNvGrpSpPr/>
          <p:nvPr/>
        </p:nvGrpSpPr>
        <p:grpSpPr>
          <a:xfrm>
            <a:off x="4996759" y="7578947"/>
            <a:ext cx="2559741" cy="2502147"/>
            <a:chOff x="0" y="0"/>
            <a:chExt cx="3412988" cy="3336196"/>
          </a:xfrm>
        </p:grpSpPr>
        <p:sp>
          <p:nvSpPr>
            <p:cNvPr id="11" name="Freeform 8"/>
            <p:cNvSpPr/>
            <p:nvPr/>
          </p:nvSpPr>
          <p:spPr>
            <a:xfrm>
              <a:off x="0" y="0"/>
              <a:ext cx="3412988" cy="3336196"/>
            </a:xfrm>
            <a:custGeom>
              <a:avLst/>
              <a:gdLst/>
              <a:ahLst/>
              <a:cxnLst/>
              <a:rect l="l" t="t" r="r" b="b"/>
              <a:pathLst>
                <a:path w="3412988" h="3336196">
                  <a:moveTo>
                    <a:pt x="0" y="0"/>
                  </a:moveTo>
                  <a:lnTo>
                    <a:pt x="3412988" y="0"/>
                  </a:lnTo>
                  <a:lnTo>
                    <a:pt x="3412988" y="3336196"/>
                  </a:lnTo>
                  <a:lnTo>
                    <a:pt x="0" y="333619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2" name="Group 9"/>
            <p:cNvGrpSpPr>
              <a:grpSpLocks noChangeAspect="1"/>
            </p:cNvGrpSpPr>
            <p:nvPr/>
          </p:nvGrpSpPr>
          <p:grpSpPr>
            <a:xfrm>
              <a:off x="392033" y="251365"/>
              <a:ext cx="2833478" cy="2833467"/>
              <a:chOff x="0" y="0"/>
              <a:chExt cx="6350000" cy="6349975"/>
            </a:xfrm>
          </p:grpSpPr>
          <p:sp>
            <p:nvSpPr>
              <p:cNvPr id="13"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9"/>
                <a:stretch>
                  <a:fillRect l="-25046" r="-25046"/>
                </a:stretch>
              </a:blipFill>
            </p:spPr>
          </p:sp>
        </p:grpSp>
      </p:grpSp>
      <p:sp>
        <p:nvSpPr>
          <p:cNvPr id="14" name="TextBox 11"/>
          <p:cNvSpPr txBox="1"/>
          <p:nvPr/>
        </p:nvSpPr>
        <p:spPr>
          <a:xfrm>
            <a:off x="2897445" y="2184080"/>
            <a:ext cx="3969000" cy="291939"/>
          </a:xfrm>
          <a:prstGeom prst="rect">
            <a:avLst/>
          </a:prstGeom>
        </p:spPr>
        <p:txBody>
          <a:bodyPr lIns="0" tIns="0" rIns="0" bIns="0" rtlCol="0" anchor="t">
            <a:spAutoFit/>
          </a:bodyPr>
          <a:lstStyle/>
          <a:p>
            <a:pPr algn="l">
              <a:lnSpc>
                <a:spcPts val="2520"/>
              </a:lnSpc>
              <a:spcBef>
                <a:spcPct val="0"/>
              </a:spcBef>
            </a:pPr>
            <a:r>
              <a:rPr lang="en-US" sz="1800" u="sng" dirty="0">
                <a:solidFill>
                  <a:srgbClr val="0000FF"/>
                </a:solidFill>
                <a:latin typeface="Calps Light Bold"/>
              </a:rPr>
              <a:t>www.anti-bullyingalliance.org.uk</a:t>
            </a:r>
          </a:p>
        </p:txBody>
      </p:sp>
      <p:sp>
        <p:nvSpPr>
          <p:cNvPr id="15" name="TextBox 12"/>
          <p:cNvSpPr txBox="1"/>
          <p:nvPr/>
        </p:nvSpPr>
        <p:spPr>
          <a:xfrm>
            <a:off x="544073" y="2527727"/>
            <a:ext cx="5510003" cy="1477328"/>
          </a:xfrm>
          <a:prstGeom prst="rect">
            <a:avLst/>
          </a:prstGeom>
        </p:spPr>
        <p:txBody>
          <a:bodyPr lIns="0" tIns="0" rIns="0" bIns="0" rtlCol="0" anchor="t">
            <a:spAutoFit/>
          </a:bodyPr>
          <a:lstStyle/>
          <a:p>
            <a:pPr algn="l">
              <a:spcBef>
                <a:spcPct val="0"/>
              </a:spcBef>
            </a:pPr>
            <a:r>
              <a:rPr lang="en-US" sz="2400" dirty="0">
                <a:solidFill>
                  <a:srgbClr val="191470"/>
                </a:solidFill>
                <a:latin typeface="Calps Light"/>
              </a:rPr>
              <a:t>The Anti-Bullying Alliance is a coalition of </a:t>
            </a:r>
            <a:r>
              <a:rPr lang="en-US" sz="2400" dirty="0" err="1">
                <a:solidFill>
                  <a:srgbClr val="191470"/>
                </a:solidFill>
                <a:latin typeface="Calps Light"/>
              </a:rPr>
              <a:t>organisations</a:t>
            </a:r>
            <a:r>
              <a:rPr lang="en-US" sz="2400" dirty="0">
                <a:solidFill>
                  <a:srgbClr val="191470"/>
                </a:solidFill>
                <a:latin typeface="Calps Light"/>
              </a:rPr>
              <a:t> and individuals that are united against bullying. This website provides parents/</a:t>
            </a:r>
            <a:r>
              <a:rPr lang="en-US" sz="2400" dirty="0" err="1">
                <a:solidFill>
                  <a:srgbClr val="191470"/>
                </a:solidFill>
                <a:latin typeface="Calps Light"/>
              </a:rPr>
              <a:t>carers</a:t>
            </a:r>
            <a:r>
              <a:rPr lang="en-US" sz="2400" dirty="0">
                <a:solidFill>
                  <a:srgbClr val="191470"/>
                </a:solidFill>
                <a:latin typeface="Calps Light"/>
              </a:rPr>
              <a:t> with support in relation to bullying</a:t>
            </a:r>
          </a:p>
        </p:txBody>
      </p:sp>
      <p:sp>
        <p:nvSpPr>
          <p:cNvPr id="16" name="TextBox 13"/>
          <p:cNvSpPr txBox="1"/>
          <p:nvPr/>
        </p:nvSpPr>
        <p:spPr>
          <a:xfrm>
            <a:off x="544073" y="2132106"/>
            <a:ext cx="2539586" cy="395621"/>
          </a:xfrm>
          <a:prstGeom prst="rect">
            <a:avLst/>
          </a:prstGeom>
        </p:spPr>
        <p:txBody>
          <a:bodyPr wrap="square" lIns="0" tIns="0" rIns="0" bIns="0" rtlCol="0" anchor="t">
            <a:spAutoFit/>
          </a:bodyPr>
          <a:lstStyle/>
          <a:p>
            <a:pPr>
              <a:lnSpc>
                <a:spcPts val="3360"/>
              </a:lnSpc>
              <a:spcBef>
                <a:spcPct val="0"/>
              </a:spcBef>
            </a:pPr>
            <a:r>
              <a:rPr lang="en-US" sz="2400" dirty="0">
                <a:solidFill>
                  <a:srgbClr val="191470"/>
                </a:solidFill>
                <a:latin typeface="Calps Light Bold" panose="020B0604020202020204" charset="0"/>
              </a:rPr>
              <a:t>Anti-Bullying Alliance</a:t>
            </a:r>
          </a:p>
        </p:txBody>
      </p:sp>
      <p:sp>
        <p:nvSpPr>
          <p:cNvPr id="17" name="TextBox 14"/>
          <p:cNvSpPr txBox="1"/>
          <p:nvPr/>
        </p:nvSpPr>
        <p:spPr>
          <a:xfrm>
            <a:off x="1370933" y="4700623"/>
            <a:ext cx="2811860" cy="320601"/>
          </a:xfrm>
          <a:prstGeom prst="rect">
            <a:avLst/>
          </a:prstGeom>
        </p:spPr>
        <p:txBody>
          <a:bodyPr wrap="square" lIns="0" tIns="0" rIns="0" bIns="0" rtlCol="0" anchor="t">
            <a:spAutoFit/>
          </a:bodyPr>
          <a:lstStyle/>
          <a:p>
            <a:pPr algn="l">
              <a:lnSpc>
                <a:spcPts val="2466"/>
              </a:lnSpc>
              <a:spcBef>
                <a:spcPct val="0"/>
              </a:spcBef>
            </a:pPr>
            <a:r>
              <a:rPr lang="en-US" sz="1800" b="1" u="sng" dirty="0">
                <a:solidFill>
                  <a:srgbClr val="0000FF"/>
                </a:solidFill>
                <a:latin typeface="Calps Light"/>
              </a:rPr>
              <a:t>www.beateatingdisorders.org.uk</a:t>
            </a:r>
          </a:p>
        </p:txBody>
      </p:sp>
      <p:sp>
        <p:nvSpPr>
          <p:cNvPr id="18" name="TextBox 15"/>
          <p:cNvSpPr txBox="1"/>
          <p:nvPr/>
        </p:nvSpPr>
        <p:spPr>
          <a:xfrm>
            <a:off x="544074" y="5007826"/>
            <a:ext cx="5510003" cy="1477328"/>
          </a:xfrm>
          <a:prstGeom prst="rect">
            <a:avLst/>
          </a:prstGeom>
        </p:spPr>
        <p:txBody>
          <a:bodyPr lIns="0" tIns="0" rIns="0" bIns="0" rtlCol="0" anchor="t">
            <a:spAutoFit/>
          </a:bodyPr>
          <a:lstStyle/>
          <a:p>
            <a:pPr algn="l">
              <a:spcBef>
                <a:spcPct val="0"/>
              </a:spcBef>
            </a:pPr>
            <a:r>
              <a:rPr lang="en-US" sz="2400" dirty="0">
                <a:solidFill>
                  <a:srgbClr val="191470"/>
                </a:solidFill>
                <a:latin typeface="Calps Light"/>
              </a:rPr>
              <a:t>BEAT offer a range of services for those affected by eating disorders. From support for young people to support for family and friends of someone who may be suffering from an eating disorder</a:t>
            </a:r>
          </a:p>
        </p:txBody>
      </p:sp>
      <p:sp>
        <p:nvSpPr>
          <p:cNvPr id="19" name="TextBox 16"/>
          <p:cNvSpPr txBox="1"/>
          <p:nvPr/>
        </p:nvSpPr>
        <p:spPr>
          <a:xfrm>
            <a:off x="544073" y="4626038"/>
            <a:ext cx="868471" cy="395621"/>
          </a:xfrm>
          <a:prstGeom prst="rect">
            <a:avLst/>
          </a:prstGeom>
        </p:spPr>
        <p:txBody>
          <a:bodyPr wrap="square" lIns="0" tIns="0" rIns="0" bIns="0" rtlCol="0" anchor="t">
            <a:spAutoFit/>
          </a:bodyPr>
          <a:lstStyle/>
          <a:p>
            <a:pPr>
              <a:lnSpc>
                <a:spcPts val="3360"/>
              </a:lnSpc>
              <a:spcBef>
                <a:spcPct val="0"/>
              </a:spcBef>
            </a:pPr>
            <a:r>
              <a:rPr lang="en-US" sz="2400" dirty="0">
                <a:solidFill>
                  <a:srgbClr val="191470"/>
                </a:solidFill>
                <a:latin typeface="Calps Light Bold" panose="020B0604020202020204" charset="0"/>
              </a:rPr>
              <a:t>BEAT</a:t>
            </a:r>
          </a:p>
        </p:txBody>
      </p:sp>
      <p:sp>
        <p:nvSpPr>
          <p:cNvPr id="20" name="Freeform 17"/>
          <p:cNvSpPr/>
          <p:nvPr/>
        </p:nvSpPr>
        <p:spPr>
          <a:xfrm>
            <a:off x="6141321" y="4603263"/>
            <a:ext cx="1325353" cy="764881"/>
          </a:xfrm>
          <a:custGeom>
            <a:avLst/>
            <a:gdLst/>
            <a:ahLst/>
            <a:cxnLst/>
            <a:rect l="l" t="t" r="r" b="b"/>
            <a:pathLst>
              <a:path w="1325353" h="764881">
                <a:moveTo>
                  <a:pt x="0" y="0"/>
                </a:moveTo>
                <a:lnTo>
                  <a:pt x="1325354" y="0"/>
                </a:lnTo>
                <a:lnTo>
                  <a:pt x="1325354" y="764880"/>
                </a:lnTo>
                <a:lnTo>
                  <a:pt x="0" y="764880"/>
                </a:lnTo>
                <a:lnTo>
                  <a:pt x="0" y="0"/>
                </a:lnTo>
                <a:close/>
              </a:path>
            </a:pathLst>
          </a:custGeom>
          <a:blipFill>
            <a:blip r:embed="rId10"/>
            <a:stretch>
              <a:fillRect/>
            </a:stretch>
          </a:blipFill>
        </p:spPr>
      </p:sp>
      <p:sp>
        <p:nvSpPr>
          <p:cNvPr id="21" name="Freeform 18"/>
          <p:cNvSpPr/>
          <p:nvPr/>
        </p:nvSpPr>
        <p:spPr>
          <a:xfrm>
            <a:off x="6380921" y="2335014"/>
            <a:ext cx="846154" cy="846154"/>
          </a:xfrm>
          <a:custGeom>
            <a:avLst/>
            <a:gdLst/>
            <a:ahLst/>
            <a:cxnLst/>
            <a:rect l="l" t="t" r="r" b="b"/>
            <a:pathLst>
              <a:path w="846154" h="846154">
                <a:moveTo>
                  <a:pt x="0" y="0"/>
                </a:moveTo>
                <a:lnTo>
                  <a:pt x="846154" y="0"/>
                </a:lnTo>
                <a:lnTo>
                  <a:pt x="846154" y="846154"/>
                </a:lnTo>
                <a:lnTo>
                  <a:pt x="0" y="846154"/>
                </a:lnTo>
                <a:lnTo>
                  <a:pt x="0" y="0"/>
                </a:lnTo>
                <a:close/>
              </a:path>
            </a:pathLst>
          </a:custGeom>
          <a:blipFill>
            <a:blip r:embed="rId11"/>
            <a:stretch>
              <a:fillRect/>
            </a:stretch>
          </a:blipFill>
        </p:spPr>
      </p:sp>
      <p:sp>
        <p:nvSpPr>
          <p:cNvPr id="22" name="Freeform 19"/>
          <p:cNvSpPr/>
          <p:nvPr/>
        </p:nvSpPr>
        <p:spPr>
          <a:xfrm>
            <a:off x="6261674" y="262734"/>
            <a:ext cx="1084648" cy="1084648"/>
          </a:xfrm>
          <a:custGeom>
            <a:avLst/>
            <a:gdLst/>
            <a:ahLst/>
            <a:cxnLst/>
            <a:rect l="l" t="t" r="r" b="b"/>
            <a:pathLst>
              <a:path w="1084648" h="1084648">
                <a:moveTo>
                  <a:pt x="0" y="0"/>
                </a:moveTo>
                <a:lnTo>
                  <a:pt x="1084648" y="0"/>
                </a:lnTo>
                <a:lnTo>
                  <a:pt x="1084648" y="1084648"/>
                </a:lnTo>
                <a:lnTo>
                  <a:pt x="0" y="1084648"/>
                </a:lnTo>
                <a:lnTo>
                  <a:pt x="0" y="0"/>
                </a:lnTo>
                <a:close/>
              </a:path>
            </a:pathLst>
          </a:custGeom>
          <a:blipFill>
            <a:blip r:embed="rId12"/>
            <a:stretch>
              <a:fillRect/>
            </a:stretch>
          </a:blipFill>
        </p:spPr>
      </p:sp>
      <p:sp>
        <p:nvSpPr>
          <p:cNvPr id="2" name="Rectangle 1"/>
          <p:cNvSpPr/>
          <p:nvPr/>
        </p:nvSpPr>
        <p:spPr>
          <a:xfrm>
            <a:off x="913430" y="7057498"/>
            <a:ext cx="5227891" cy="830997"/>
          </a:xfrm>
          <a:prstGeom prst="rect">
            <a:avLst/>
          </a:prstGeom>
        </p:spPr>
        <p:txBody>
          <a:bodyPr wrap="square">
            <a:spAutoFit/>
          </a:bodyPr>
          <a:lstStyle/>
          <a:p>
            <a:pPr algn="ctr"/>
            <a:r>
              <a:rPr lang="en-US" sz="2400" i="1" u="sng" dirty="0">
                <a:solidFill>
                  <a:srgbClr val="FF0000"/>
                </a:solidFill>
                <a:latin typeface="Calps Light Bold" panose="020B0604020202020204" charset="0"/>
              </a:rPr>
              <a:t>This resource is for supportive purposes and does not replace medical advice</a:t>
            </a:r>
            <a:endParaRPr lang="en-GB" sz="2400" i="1" u="sng" dirty="0">
              <a:solidFill>
                <a:srgbClr val="FF0000"/>
              </a:solidFill>
              <a:latin typeface="Calps Light Bold" panose="020B0604020202020204" charset="0"/>
            </a:endParaRPr>
          </a:p>
        </p:txBody>
      </p:sp>
    </p:spTree>
    <p:extLst>
      <p:ext uri="{BB962C8B-B14F-4D97-AF65-F5344CB8AC3E}">
        <p14:creationId xmlns:p14="http://schemas.microsoft.com/office/powerpoint/2010/main" val="964647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8086" y="9558915"/>
            <a:ext cx="7758485" cy="1229785"/>
            <a:chOff x="-209533" y="9499538"/>
            <a:chExt cx="7758485" cy="1229785"/>
          </a:xfrm>
        </p:grpSpPr>
        <p:sp>
          <p:nvSpPr>
            <p:cNvPr id="15" name="Freeform 3"/>
            <p:cNvSpPr/>
            <p:nvPr/>
          </p:nvSpPr>
          <p:spPr>
            <a:xfrm rot="-44948">
              <a:off x="-209533" y="9757323"/>
              <a:ext cx="5924085" cy="972000"/>
            </a:xfrm>
            <a:custGeom>
              <a:avLst/>
              <a:gdLst/>
              <a:ahLst/>
              <a:cxnLst/>
              <a:rect l="l" t="t" r="r" b="b"/>
              <a:pathLst>
                <a:path w="5924085" h="3976542">
                  <a:moveTo>
                    <a:pt x="0" y="0"/>
                  </a:moveTo>
                  <a:lnTo>
                    <a:pt x="5924085" y="0"/>
                  </a:lnTo>
                  <a:lnTo>
                    <a:pt x="5924085" y="3976542"/>
                  </a:lnTo>
                  <a:lnTo>
                    <a:pt x="0" y="3976542"/>
                  </a:lnTo>
                  <a:lnTo>
                    <a:pt x="0" y="0"/>
                  </a:lnTo>
                  <a:close/>
                </a:path>
              </a:pathLst>
            </a:custGeom>
            <a:blipFill>
              <a:blip r:embed="rId2">
                <a:extLst>
                  <a:ext uri="{96DAC541-7B7A-43D3-8B79-37D633B846F1}">
                    <asvg:svgBlip xmlns:asvg="http://schemas.microsoft.com/office/drawing/2016/SVG/main" r:embed="rId3"/>
                  </a:ext>
                </a:extLst>
              </a:blip>
              <a:srcRect/>
              <a:stretch>
                <a:fillRect t="-8" b="-309090"/>
              </a:stretch>
            </a:blipFill>
          </p:spPr>
        </p:sp>
        <p:sp>
          <p:nvSpPr>
            <p:cNvPr id="16" name="Freeform 4"/>
            <p:cNvSpPr/>
            <p:nvPr/>
          </p:nvSpPr>
          <p:spPr>
            <a:xfrm rot="-44948">
              <a:off x="2436952" y="9499538"/>
              <a:ext cx="5112000" cy="1188000"/>
            </a:xfrm>
            <a:custGeom>
              <a:avLst/>
              <a:gdLst/>
              <a:ahLst/>
              <a:cxnLst/>
              <a:rect l="l" t="t" r="r" b="b"/>
              <a:pathLst>
                <a:path w="5924085" h="3976542">
                  <a:moveTo>
                    <a:pt x="0" y="0"/>
                  </a:moveTo>
                  <a:lnTo>
                    <a:pt x="5924085" y="0"/>
                  </a:lnTo>
                  <a:lnTo>
                    <a:pt x="5924085" y="3976542"/>
                  </a:lnTo>
                  <a:lnTo>
                    <a:pt x="0" y="3976542"/>
                  </a:lnTo>
                  <a:lnTo>
                    <a:pt x="0" y="0"/>
                  </a:lnTo>
                  <a:close/>
                </a:path>
              </a:pathLst>
            </a:custGeom>
            <a:blipFill>
              <a:blip r:embed="rId2">
                <a:extLst>
                  <a:ext uri="{96DAC541-7B7A-43D3-8B79-37D633B846F1}">
                    <asvg:svgBlip xmlns:asvg="http://schemas.microsoft.com/office/drawing/2016/SVG/main" r:embed="rId3"/>
                  </a:ext>
                </a:extLst>
              </a:blip>
              <a:srcRect/>
              <a:stretch>
                <a:fillRect l="3" t="-6" r="-15884" b="-234731"/>
              </a:stretch>
            </a:blipFill>
          </p:spPr>
        </p:sp>
      </p:grpSp>
      <p:sp>
        <p:nvSpPr>
          <p:cNvPr id="2" name="Freeform 2"/>
          <p:cNvSpPr/>
          <p:nvPr/>
        </p:nvSpPr>
        <p:spPr>
          <a:xfrm>
            <a:off x="414017" y="4835449"/>
            <a:ext cx="6731966" cy="3419983"/>
          </a:xfrm>
          <a:custGeom>
            <a:avLst/>
            <a:gdLst/>
            <a:ahLst/>
            <a:cxnLst/>
            <a:rect l="l" t="t" r="r" b="b"/>
            <a:pathLst>
              <a:path w="6731966" h="3419983">
                <a:moveTo>
                  <a:pt x="0" y="0"/>
                </a:moveTo>
                <a:lnTo>
                  <a:pt x="6731966" y="0"/>
                </a:lnTo>
                <a:lnTo>
                  <a:pt x="6731966" y="3419983"/>
                </a:lnTo>
                <a:lnTo>
                  <a:pt x="0" y="3419983"/>
                </a:lnTo>
                <a:lnTo>
                  <a:pt x="0" y="0"/>
                </a:lnTo>
                <a:close/>
              </a:path>
            </a:pathLst>
          </a:custGeom>
          <a:blipFill>
            <a:blip r:embed="rId4"/>
            <a:stretch>
              <a:fillRect/>
            </a:stretch>
          </a:blipFill>
        </p:spPr>
      </p:sp>
      <p:grpSp>
        <p:nvGrpSpPr>
          <p:cNvPr id="5" name="Group 5"/>
          <p:cNvGrpSpPr/>
          <p:nvPr/>
        </p:nvGrpSpPr>
        <p:grpSpPr>
          <a:xfrm>
            <a:off x="3240053" y="8640974"/>
            <a:ext cx="2274079" cy="2274079"/>
            <a:chOff x="0" y="0"/>
            <a:chExt cx="3032106" cy="3032106"/>
          </a:xfrm>
        </p:grpSpPr>
        <p:sp>
          <p:nvSpPr>
            <p:cNvPr id="6" name="Freeform 6"/>
            <p:cNvSpPr/>
            <p:nvPr/>
          </p:nvSpPr>
          <p:spPr>
            <a:xfrm>
              <a:off x="0" y="0"/>
              <a:ext cx="3032106" cy="3032106"/>
            </a:xfrm>
            <a:custGeom>
              <a:avLst/>
              <a:gdLst/>
              <a:ahLst/>
              <a:cxnLst/>
              <a:rect l="l" t="t" r="r" b="b"/>
              <a:pathLst>
                <a:path w="3032106" h="3032106">
                  <a:moveTo>
                    <a:pt x="0" y="0"/>
                  </a:moveTo>
                  <a:lnTo>
                    <a:pt x="3032106" y="0"/>
                  </a:lnTo>
                  <a:lnTo>
                    <a:pt x="3032106" y="3032106"/>
                  </a:lnTo>
                  <a:lnTo>
                    <a:pt x="0" y="30321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7" name="Group 7"/>
            <p:cNvGrpSpPr>
              <a:grpSpLocks noChangeAspect="1"/>
            </p:cNvGrpSpPr>
            <p:nvPr/>
          </p:nvGrpSpPr>
          <p:grpSpPr>
            <a:xfrm>
              <a:off x="173478" y="165456"/>
              <a:ext cx="2701204" cy="2701193"/>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stretch>
                  <a:fillRect l="-28124" r="-28124"/>
                </a:stretch>
              </a:blipFill>
            </p:spPr>
          </p:sp>
        </p:grpSp>
      </p:grpSp>
      <p:grpSp>
        <p:nvGrpSpPr>
          <p:cNvPr id="9" name="Group 9"/>
          <p:cNvGrpSpPr/>
          <p:nvPr/>
        </p:nvGrpSpPr>
        <p:grpSpPr>
          <a:xfrm>
            <a:off x="5000500" y="8077834"/>
            <a:ext cx="2559741" cy="2502147"/>
            <a:chOff x="0" y="0"/>
            <a:chExt cx="3412988" cy="3336196"/>
          </a:xfrm>
        </p:grpSpPr>
        <p:sp>
          <p:nvSpPr>
            <p:cNvPr id="10" name="Freeform 10"/>
            <p:cNvSpPr/>
            <p:nvPr/>
          </p:nvSpPr>
          <p:spPr>
            <a:xfrm>
              <a:off x="0" y="0"/>
              <a:ext cx="3412988" cy="3336196"/>
            </a:xfrm>
            <a:custGeom>
              <a:avLst/>
              <a:gdLst/>
              <a:ahLst/>
              <a:cxnLst/>
              <a:rect l="l" t="t" r="r" b="b"/>
              <a:pathLst>
                <a:path w="3412988" h="3336196">
                  <a:moveTo>
                    <a:pt x="0" y="0"/>
                  </a:moveTo>
                  <a:lnTo>
                    <a:pt x="3412988" y="0"/>
                  </a:lnTo>
                  <a:lnTo>
                    <a:pt x="3412988" y="3336196"/>
                  </a:lnTo>
                  <a:lnTo>
                    <a:pt x="0" y="333619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1" name="Group 11"/>
            <p:cNvGrpSpPr>
              <a:grpSpLocks noChangeAspect="1"/>
            </p:cNvGrpSpPr>
            <p:nvPr/>
          </p:nvGrpSpPr>
          <p:grpSpPr>
            <a:xfrm>
              <a:off x="392033" y="251365"/>
              <a:ext cx="2833478" cy="2833467"/>
              <a:chOff x="0" y="0"/>
              <a:chExt cx="6350000" cy="6349975"/>
            </a:xfrm>
          </p:grpSpPr>
          <p:sp>
            <p:nvSpPr>
              <p:cNvPr id="12" name="Freeform 1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0"/>
                <a:stretch>
                  <a:fillRect l="-25046" r="-25046"/>
                </a:stretch>
              </a:blipFill>
            </p:spPr>
          </p:sp>
        </p:grpSp>
      </p:grpSp>
      <p:sp>
        <p:nvSpPr>
          <p:cNvPr id="13" name="TextBox 13"/>
          <p:cNvSpPr txBox="1"/>
          <p:nvPr/>
        </p:nvSpPr>
        <p:spPr>
          <a:xfrm>
            <a:off x="0" y="1458476"/>
            <a:ext cx="7560000" cy="2559050"/>
          </a:xfrm>
          <a:prstGeom prst="rect">
            <a:avLst/>
          </a:prstGeom>
        </p:spPr>
        <p:txBody>
          <a:bodyPr lIns="0" tIns="0" rIns="0" bIns="0" rtlCol="0" anchor="t">
            <a:spAutoFit/>
          </a:bodyPr>
          <a:lstStyle/>
          <a:p>
            <a:pPr algn="ctr">
              <a:lnSpc>
                <a:spcPts val="3999"/>
              </a:lnSpc>
              <a:spcBef>
                <a:spcPct val="0"/>
              </a:spcBef>
            </a:pPr>
            <a:r>
              <a:rPr lang="en-US" sz="3999" dirty="0">
                <a:solidFill>
                  <a:srgbClr val="FF0000"/>
                </a:solidFill>
                <a:latin typeface="Calps Light Bold"/>
              </a:rPr>
              <a:t>Please ensure you seek the necessary support from services to meet your own health and wellbeing</a:t>
            </a:r>
          </a:p>
          <a:p>
            <a:pPr algn="ctr">
              <a:lnSpc>
                <a:spcPts val="3999"/>
              </a:lnSpc>
              <a:spcBef>
                <a:spcPct val="0"/>
              </a:spcBef>
            </a:pPr>
            <a:endParaRPr lang="en-US" sz="3999" dirty="0">
              <a:solidFill>
                <a:srgbClr val="FF0000"/>
              </a:solidFill>
              <a:latin typeface="Calps Light Bold"/>
            </a:endParaRPr>
          </a:p>
          <a:p>
            <a:pPr algn="ctr">
              <a:lnSpc>
                <a:spcPts val="3999"/>
              </a:lnSpc>
              <a:spcBef>
                <a:spcPct val="0"/>
              </a:spcBef>
            </a:pPr>
            <a:r>
              <a:rPr lang="en-US" sz="3999" dirty="0">
                <a:solidFill>
                  <a:srgbClr val="FF0000"/>
                </a:solidFill>
                <a:latin typeface="Calps Light Bold"/>
              </a:rPr>
              <a:t>Looking after </a:t>
            </a:r>
            <a:r>
              <a:rPr lang="en-US" sz="3999" u="sng" dirty="0">
                <a:solidFill>
                  <a:srgbClr val="FF0000"/>
                </a:solidFill>
                <a:latin typeface="Calps Light Bold"/>
              </a:rPr>
              <a:t>YOU</a:t>
            </a:r>
            <a:r>
              <a:rPr lang="en-US" sz="3999" dirty="0">
                <a:solidFill>
                  <a:srgbClr val="FF0000"/>
                </a:solidFill>
                <a:latin typeface="Calps Light Bold"/>
              </a:rPr>
              <a:t> is important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763</Words>
  <Application>Microsoft Office PowerPoint</Application>
  <PresentationFormat>Custom</PresentationFormat>
  <Paragraphs>69</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Calps Light</vt:lpstr>
      <vt:lpstr>Calibri</vt:lpstr>
      <vt:lpstr>Calps Light Bold Italics</vt:lpstr>
      <vt:lpstr>Calps Light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wellbeing resources for parents</dc:title>
  <dc:creator>Kate Crawford</dc:creator>
  <cp:lastModifiedBy>Lucy Clarke</cp:lastModifiedBy>
  <cp:revision>13</cp:revision>
  <dcterms:created xsi:type="dcterms:W3CDTF">2006-08-16T00:00:00Z</dcterms:created>
  <dcterms:modified xsi:type="dcterms:W3CDTF">2025-12-03T10:28:06Z</dcterms:modified>
  <dc:identifier>DAGJUxcAxAQ</dc:identifier>
</cp:coreProperties>
</file>