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83" r:id="rId2"/>
    <p:sldId id="273" r:id="rId3"/>
    <p:sldId id="272" r:id="rId4"/>
    <p:sldId id="271" r:id="rId5"/>
    <p:sldId id="284" r:id="rId6"/>
    <p:sldId id="285" r:id="rId7"/>
    <p:sldId id="286" r:id="rId8"/>
    <p:sldId id="287" r:id="rId9"/>
    <p:sldId id="275" r:id="rId10"/>
    <p:sldId id="279" r:id="rId11"/>
    <p:sldId id="281" r:id="rId12"/>
    <p:sldId id="280" r:id="rId13"/>
    <p:sldId id="28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376" autoAdjust="0"/>
    <p:restoredTop sz="93611" autoAdjust="0"/>
  </p:normalViewPr>
  <p:slideViewPr>
    <p:cSldViewPr>
      <p:cViewPr varScale="1">
        <p:scale>
          <a:sx n="106" d="100"/>
          <a:sy n="106" d="100"/>
        </p:scale>
        <p:origin x="201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A709A5A-791F-4E42-9968-9E5914C70033}" type="datetimeFigureOut">
              <a:rPr lang="en-GB" smtClean="0"/>
              <a:t>14/07/2025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96AA80-6291-4308-9148-F7E26BB32869}" type="slidenum">
              <a:rPr lang="en-GB" smtClean="0"/>
              <a:t>‹#›</a:t>
            </a:fld>
            <a:endParaRPr lang="en-GB"/>
          </a:p>
        </p:txBody>
      </p:sp>
    </p:spTree>
    <p:extLst>
      <p:ext uri="{BB962C8B-B14F-4D97-AF65-F5344CB8AC3E}">
        <p14:creationId xmlns:p14="http://schemas.microsoft.com/office/powerpoint/2010/main" val="320316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A709A5A-791F-4E42-9968-9E5914C70033}" type="datetimeFigureOut">
              <a:rPr lang="en-GB" smtClean="0"/>
              <a:t>14/07/2025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96AA80-6291-4308-9148-F7E26BB32869}" type="slidenum">
              <a:rPr lang="en-GB" smtClean="0"/>
              <a:t>‹#›</a:t>
            </a:fld>
            <a:endParaRPr lang="en-GB"/>
          </a:p>
        </p:txBody>
      </p:sp>
    </p:spTree>
    <p:extLst>
      <p:ext uri="{BB962C8B-B14F-4D97-AF65-F5344CB8AC3E}">
        <p14:creationId xmlns:p14="http://schemas.microsoft.com/office/powerpoint/2010/main" val="272917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A709A5A-791F-4E42-9968-9E5914C70033}" type="datetimeFigureOut">
              <a:rPr lang="en-GB" smtClean="0"/>
              <a:t>14/07/2025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96AA80-6291-4308-9148-F7E26BB32869}" type="slidenum">
              <a:rPr lang="en-GB" smtClean="0"/>
              <a:t>‹#›</a:t>
            </a:fld>
            <a:endParaRPr lang="en-GB"/>
          </a:p>
        </p:txBody>
      </p:sp>
    </p:spTree>
    <p:extLst>
      <p:ext uri="{BB962C8B-B14F-4D97-AF65-F5344CB8AC3E}">
        <p14:creationId xmlns:p14="http://schemas.microsoft.com/office/powerpoint/2010/main" val="2024507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A709A5A-791F-4E42-9968-9E5914C70033}" type="datetimeFigureOut">
              <a:rPr lang="en-GB" smtClean="0"/>
              <a:t>14/07/2025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96AA80-6291-4308-9148-F7E26BB32869}" type="slidenum">
              <a:rPr lang="en-GB" smtClean="0"/>
              <a:t>‹#›</a:t>
            </a:fld>
            <a:endParaRPr lang="en-GB"/>
          </a:p>
        </p:txBody>
      </p:sp>
    </p:spTree>
    <p:extLst>
      <p:ext uri="{BB962C8B-B14F-4D97-AF65-F5344CB8AC3E}">
        <p14:creationId xmlns:p14="http://schemas.microsoft.com/office/powerpoint/2010/main" val="3838697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709A5A-791F-4E42-9968-9E5914C70033}" type="datetimeFigureOut">
              <a:rPr lang="en-GB" smtClean="0"/>
              <a:t>14/07/2025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96AA80-6291-4308-9148-F7E26BB32869}" type="slidenum">
              <a:rPr lang="en-GB" smtClean="0"/>
              <a:t>‹#›</a:t>
            </a:fld>
            <a:endParaRPr lang="en-GB"/>
          </a:p>
        </p:txBody>
      </p:sp>
    </p:spTree>
    <p:extLst>
      <p:ext uri="{BB962C8B-B14F-4D97-AF65-F5344CB8AC3E}">
        <p14:creationId xmlns:p14="http://schemas.microsoft.com/office/powerpoint/2010/main" val="2437141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A709A5A-791F-4E42-9968-9E5914C70033}" type="datetimeFigureOut">
              <a:rPr lang="en-GB" smtClean="0"/>
              <a:t>14/07/2025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96AA80-6291-4308-9148-F7E26BB32869}" type="slidenum">
              <a:rPr lang="en-GB" smtClean="0"/>
              <a:t>‹#›</a:t>
            </a:fld>
            <a:endParaRPr lang="en-GB"/>
          </a:p>
        </p:txBody>
      </p:sp>
    </p:spTree>
    <p:extLst>
      <p:ext uri="{BB962C8B-B14F-4D97-AF65-F5344CB8AC3E}">
        <p14:creationId xmlns:p14="http://schemas.microsoft.com/office/powerpoint/2010/main" val="394951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A709A5A-791F-4E42-9968-9E5914C70033}" type="datetimeFigureOut">
              <a:rPr lang="en-GB" smtClean="0"/>
              <a:t>14/07/2025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796AA80-6291-4308-9148-F7E26BB32869}" type="slidenum">
              <a:rPr lang="en-GB" smtClean="0"/>
              <a:t>‹#›</a:t>
            </a:fld>
            <a:endParaRPr lang="en-GB"/>
          </a:p>
        </p:txBody>
      </p:sp>
    </p:spTree>
    <p:extLst>
      <p:ext uri="{BB962C8B-B14F-4D97-AF65-F5344CB8AC3E}">
        <p14:creationId xmlns:p14="http://schemas.microsoft.com/office/powerpoint/2010/main" val="639108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A709A5A-791F-4E42-9968-9E5914C70033}" type="datetimeFigureOut">
              <a:rPr lang="en-GB" smtClean="0"/>
              <a:t>14/07/2025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796AA80-6291-4308-9148-F7E26BB32869}" type="slidenum">
              <a:rPr lang="en-GB" smtClean="0"/>
              <a:t>‹#›</a:t>
            </a:fld>
            <a:endParaRPr lang="en-GB"/>
          </a:p>
        </p:txBody>
      </p:sp>
    </p:spTree>
    <p:extLst>
      <p:ext uri="{BB962C8B-B14F-4D97-AF65-F5344CB8AC3E}">
        <p14:creationId xmlns:p14="http://schemas.microsoft.com/office/powerpoint/2010/main" val="3529468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709A5A-791F-4E42-9968-9E5914C70033}" type="datetimeFigureOut">
              <a:rPr lang="en-GB" smtClean="0"/>
              <a:t>14/07/2025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796AA80-6291-4308-9148-F7E26BB32869}" type="slidenum">
              <a:rPr lang="en-GB" smtClean="0"/>
              <a:t>‹#›</a:t>
            </a:fld>
            <a:endParaRPr lang="en-GB"/>
          </a:p>
        </p:txBody>
      </p:sp>
    </p:spTree>
    <p:extLst>
      <p:ext uri="{BB962C8B-B14F-4D97-AF65-F5344CB8AC3E}">
        <p14:creationId xmlns:p14="http://schemas.microsoft.com/office/powerpoint/2010/main" val="248313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709A5A-791F-4E42-9968-9E5914C70033}" type="datetimeFigureOut">
              <a:rPr lang="en-GB" smtClean="0"/>
              <a:t>14/07/2025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96AA80-6291-4308-9148-F7E26BB32869}" type="slidenum">
              <a:rPr lang="en-GB" smtClean="0"/>
              <a:t>‹#›</a:t>
            </a:fld>
            <a:endParaRPr lang="en-GB"/>
          </a:p>
        </p:txBody>
      </p:sp>
    </p:spTree>
    <p:extLst>
      <p:ext uri="{BB962C8B-B14F-4D97-AF65-F5344CB8AC3E}">
        <p14:creationId xmlns:p14="http://schemas.microsoft.com/office/powerpoint/2010/main" val="824104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709A5A-791F-4E42-9968-9E5914C70033}" type="datetimeFigureOut">
              <a:rPr lang="en-GB" smtClean="0"/>
              <a:t>14/07/2025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96AA80-6291-4308-9148-F7E26BB32869}" type="slidenum">
              <a:rPr lang="en-GB" smtClean="0"/>
              <a:t>‹#›</a:t>
            </a:fld>
            <a:endParaRPr lang="en-GB"/>
          </a:p>
        </p:txBody>
      </p:sp>
    </p:spTree>
    <p:extLst>
      <p:ext uri="{BB962C8B-B14F-4D97-AF65-F5344CB8AC3E}">
        <p14:creationId xmlns:p14="http://schemas.microsoft.com/office/powerpoint/2010/main" val="2440698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709A5A-791F-4E42-9968-9E5914C70033}" type="datetimeFigureOut">
              <a:rPr lang="en-GB" smtClean="0"/>
              <a:t>14/07/2025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96AA80-6291-4308-9148-F7E26BB32869}" type="slidenum">
              <a:rPr lang="en-GB" smtClean="0"/>
              <a:t>‹#›</a:t>
            </a:fld>
            <a:endParaRPr lang="en-GB"/>
          </a:p>
        </p:txBody>
      </p:sp>
    </p:spTree>
    <p:extLst>
      <p:ext uri="{BB962C8B-B14F-4D97-AF65-F5344CB8AC3E}">
        <p14:creationId xmlns:p14="http://schemas.microsoft.com/office/powerpoint/2010/main" val="1100797282"/>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BC7F2-39C0-48C2-8645-C0D16983787F}"/>
              </a:ext>
            </a:extLst>
          </p:cNvPr>
          <p:cNvSpPr>
            <a:spLocks noGrp="1"/>
          </p:cNvSpPr>
          <p:nvPr>
            <p:ph type="ctrTitle"/>
          </p:nvPr>
        </p:nvSpPr>
        <p:spPr/>
        <p:txBody>
          <a:bodyPr>
            <a:normAutofit/>
          </a:bodyPr>
          <a:lstStyle/>
          <a:p>
            <a:r>
              <a:rPr lang="en-GB" sz="6000" b="1" u="sng" dirty="0">
                <a:solidFill>
                  <a:schemeClr val="bg1">
                    <a:lumMod val="75000"/>
                    <a:lumOff val="25000"/>
                  </a:schemeClr>
                </a:solidFill>
              </a:rPr>
              <a:t>Welcome Information</a:t>
            </a:r>
          </a:p>
        </p:txBody>
      </p:sp>
      <p:sp>
        <p:nvSpPr>
          <p:cNvPr id="3" name="Subtitle 2">
            <a:extLst>
              <a:ext uri="{FF2B5EF4-FFF2-40B4-BE49-F238E27FC236}">
                <a16:creationId xmlns:a16="http://schemas.microsoft.com/office/drawing/2014/main" id="{E302F937-5A58-4FA4-B983-044B175A5B6C}"/>
              </a:ext>
            </a:extLst>
          </p:cNvPr>
          <p:cNvSpPr>
            <a:spLocks noGrp="1"/>
          </p:cNvSpPr>
          <p:nvPr>
            <p:ph type="subTitle" idx="1"/>
          </p:nvPr>
        </p:nvSpPr>
        <p:spPr/>
        <p:txBody>
          <a:bodyPr>
            <a:normAutofit/>
          </a:bodyPr>
          <a:lstStyle/>
          <a:p>
            <a:r>
              <a:rPr lang="en-GB" sz="6000" b="1" u="sng" dirty="0">
                <a:solidFill>
                  <a:schemeClr val="bg1">
                    <a:lumMod val="75000"/>
                    <a:lumOff val="25000"/>
                  </a:schemeClr>
                </a:solidFill>
              </a:rPr>
              <a:t>Year 3 &amp; 4 2025/26</a:t>
            </a:r>
          </a:p>
        </p:txBody>
      </p:sp>
      <p:pic>
        <p:nvPicPr>
          <p:cNvPr id="7" name="Picture 6">
            <a:extLst>
              <a:ext uri="{FF2B5EF4-FFF2-40B4-BE49-F238E27FC236}">
                <a16:creationId xmlns:a16="http://schemas.microsoft.com/office/drawing/2014/main" id="{CF912351-5E2F-40A5-9F06-6A7A97A65474}"/>
              </a:ext>
            </a:extLst>
          </p:cNvPr>
          <p:cNvPicPr>
            <a:picLocks noChangeAspect="1"/>
          </p:cNvPicPr>
          <p:nvPr/>
        </p:nvPicPr>
        <p:blipFill>
          <a:blip r:embed="rId2"/>
          <a:stretch>
            <a:fillRect/>
          </a:stretch>
        </p:blipFill>
        <p:spPr>
          <a:xfrm>
            <a:off x="7308304" y="287950"/>
            <a:ext cx="1101910" cy="1556725"/>
          </a:xfrm>
          <a:prstGeom prst="rect">
            <a:avLst/>
          </a:prstGeom>
        </p:spPr>
      </p:pic>
    </p:spTree>
    <p:extLst>
      <p:ext uri="{BB962C8B-B14F-4D97-AF65-F5344CB8AC3E}">
        <p14:creationId xmlns:p14="http://schemas.microsoft.com/office/powerpoint/2010/main" val="41744795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DEB3E-21AF-47D6-B789-B83C77BB8E92}"/>
              </a:ext>
            </a:extLst>
          </p:cNvPr>
          <p:cNvSpPr>
            <a:spLocks noGrp="1"/>
          </p:cNvSpPr>
          <p:nvPr>
            <p:ph type="title"/>
          </p:nvPr>
        </p:nvSpPr>
        <p:spPr>
          <a:xfrm>
            <a:off x="421196" y="62940"/>
            <a:ext cx="8229600" cy="776163"/>
          </a:xfrm>
        </p:spPr>
        <p:txBody>
          <a:bodyPr/>
          <a:lstStyle/>
          <a:p>
            <a:r>
              <a:rPr lang="en-GB" b="1" u="sng" dirty="0">
                <a:solidFill>
                  <a:schemeClr val="bg1">
                    <a:lumMod val="75000"/>
                    <a:lumOff val="25000"/>
                  </a:schemeClr>
                </a:solidFill>
                <a:latin typeface="SassoonPrimaryInfant" pitchFamily="2" charset="0"/>
              </a:rPr>
              <a:t>Support</a:t>
            </a:r>
          </a:p>
        </p:txBody>
      </p:sp>
      <p:sp>
        <p:nvSpPr>
          <p:cNvPr id="3" name="Content Placeholder 2">
            <a:extLst>
              <a:ext uri="{FF2B5EF4-FFF2-40B4-BE49-F238E27FC236}">
                <a16:creationId xmlns:a16="http://schemas.microsoft.com/office/drawing/2014/main" id="{4C376250-81F5-48C9-87E4-BF7370CBF7DD}"/>
              </a:ext>
            </a:extLst>
          </p:cNvPr>
          <p:cNvSpPr>
            <a:spLocks noGrp="1"/>
          </p:cNvSpPr>
          <p:nvPr>
            <p:ph idx="1"/>
          </p:nvPr>
        </p:nvSpPr>
        <p:spPr>
          <a:xfrm>
            <a:off x="179512" y="1340768"/>
            <a:ext cx="8712968" cy="5271194"/>
          </a:xfrm>
          <a:solidFill>
            <a:srgbClr val="92D050"/>
          </a:solidFill>
        </p:spPr>
        <p:txBody>
          <a:bodyPr>
            <a:normAutofit/>
          </a:bodyPr>
          <a:lstStyle/>
          <a:p>
            <a:pPr marL="0" indent="0" algn="just">
              <a:buNone/>
            </a:pPr>
            <a:r>
              <a:rPr lang="en-GB" sz="2400" u="sng" dirty="0">
                <a:solidFill>
                  <a:schemeClr val="bg1">
                    <a:lumMod val="75000"/>
                    <a:lumOff val="25000"/>
                  </a:schemeClr>
                </a:solidFill>
                <a:latin typeface="SassoonPrimaryInfant" pitchFamily="2" charset="0"/>
              </a:rPr>
              <a:t>Interventions</a:t>
            </a:r>
          </a:p>
          <a:p>
            <a:pPr marL="0" indent="0" algn="just">
              <a:buNone/>
            </a:pPr>
            <a:r>
              <a:rPr lang="en-GB" sz="2400" dirty="0">
                <a:solidFill>
                  <a:schemeClr val="bg1">
                    <a:lumMod val="75000"/>
                    <a:lumOff val="25000"/>
                  </a:schemeClr>
                </a:solidFill>
                <a:latin typeface="SassoonPrimaryInfant" pitchFamily="2" charset="0"/>
              </a:rPr>
              <a:t>Additional support for all pupils will be available. Some will be structured and completed weekly, other support will be </a:t>
            </a:r>
            <a:r>
              <a:rPr lang="en-GB" sz="2400" dirty="0" err="1">
                <a:solidFill>
                  <a:schemeClr val="bg1">
                    <a:lumMod val="75000"/>
                    <a:lumOff val="25000"/>
                  </a:schemeClr>
                </a:solidFill>
                <a:latin typeface="SassoonPrimaryInfant" pitchFamily="2" charset="0"/>
              </a:rPr>
              <a:t>adhoc</a:t>
            </a:r>
            <a:r>
              <a:rPr lang="en-GB" sz="2400" dirty="0">
                <a:solidFill>
                  <a:schemeClr val="bg1">
                    <a:lumMod val="75000"/>
                    <a:lumOff val="25000"/>
                  </a:schemeClr>
                </a:solidFill>
                <a:latin typeface="SassoonPrimaryInfant" pitchFamily="2" charset="0"/>
              </a:rPr>
              <a:t> and react to the children’s needs.</a:t>
            </a:r>
            <a:endParaRPr lang="en-GB" sz="2400" u="sng" dirty="0">
              <a:solidFill>
                <a:schemeClr val="bg1">
                  <a:lumMod val="75000"/>
                  <a:lumOff val="25000"/>
                </a:schemeClr>
              </a:solidFill>
              <a:latin typeface="SassoonPrimaryInfant" pitchFamily="2" charset="0"/>
            </a:endParaRPr>
          </a:p>
          <a:p>
            <a:pPr marL="0" indent="0" algn="just">
              <a:buNone/>
            </a:pPr>
            <a:endParaRPr lang="en-GB" sz="2400" u="sng" dirty="0">
              <a:solidFill>
                <a:schemeClr val="bg1">
                  <a:lumMod val="75000"/>
                  <a:lumOff val="25000"/>
                </a:schemeClr>
              </a:solidFill>
              <a:latin typeface="SassoonPrimaryInfant" pitchFamily="2" charset="0"/>
            </a:endParaRPr>
          </a:p>
          <a:p>
            <a:pPr marL="0" indent="0" algn="just">
              <a:buNone/>
            </a:pPr>
            <a:r>
              <a:rPr lang="en-GB" sz="2400" u="sng" dirty="0">
                <a:solidFill>
                  <a:schemeClr val="bg1">
                    <a:lumMod val="75000"/>
                    <a:lumOff val="25000"/>
                  </a:schemeClr>
                </a:solidFill>
                <a:latin typeface="SassoonPrimaryInfant" pitchFamily="2" charset="0"/>
              </a:rPr>
              <a:t>Independence</a:t>
            </a:r>
          </a:p>
          <a:p>
            <a:pPr marL="0" indent="0" algn="just">
              <a:buNone/>
            </a:pPr>
            <a:r>
              <a:rPr lang="en-GB" sz="2400" dirty="0">
                <a:solidFill>
                  <a:schemeClr val="bg1">
                    <a:lumMod val="75000"/>
                    <a:lumOff val="25000"/>
                  </a:schemeClr>
                </a:solidFill>
                <a:latin typeface="SassoonPrimaryInfant" pitchFamily="2" charset="0"/>
              </a:rPr>
              <a:t>We promote independence and being responsible in Y4, to help promote self awareness and confidence and prepare for future year groups. Lots of children have specific jobs in class to encourage this. Please promote this at home too, this will help the child evolve and give them an increased sense of confidence and ownership.</a:t>
            </a:r>
          </a:p>
          <a:p>
            <a:pPr marL="0" indent="0" algn="just">
              <a:buNone/>
            </a:pPr>
            <a:endParaRPr lang="en-GB" sz="2400" dirty="0">
              <a:solidFill>
                <a:srgbClr val="00B050"/>
              </a:solidFill>
              <a:latin typeface="SassoonPrimaryInfant" pitchFamily="2" charset="0"/>
            </a:endParaRPr>
          </a:p>
          <a:p>
            <a:pPr marL="0" indent="0" algn="just">
              <a:buNone/>
            </a:pPr>
            <a:endParaRPr lang="en-GB" sz="2400" dirty="0">
              <a:solidFill>
                <a:schemeClr val="accent4"/>
              </a:solidFill>
              <a:latin typeface="SassoonPrimaryInfant" pitchFamily="2" charset="0"/>
            </a:endParaRPr>
          </a:p>
        </p:txBody>
      </p:sp>
      <p:pic>
        <p:nvPicPr>
          <p:cNvPr id="4" name="Picture 3">
            <a:extLst>
              <a:ext uri="{FF2B5EF4-FFF2-40B4-BE49-F238E27FC236}">
                <a16:creationId xmlns:a16="http://schemas.microsoft.com/office/drawing/2014/main" id="{A49D7821-0C30-47E8-B290-81C6F4B3CA9E}"/>
              </a:ext>
            </a:extLst>
          </p:cNvPr>
          <p:cNvPicPr>
            <a:picLocks noChangeAspect="1"/>
          </p:cNvPicPr>
          <p:nvPr/>
        </p:nvPicPr>
        <p:blipFill>
          <a:blip r:embed="rId2"/>
          <a:stretch>
            <a:fillRect/>
          </a:stretch>
        </p:blipFill>
        <p:spPr>
          <a:xfrm>
            <a:off x="7548886" y="114472"/>
            <a:ext cx="911546" cy="1152738"/>
          </a:xfrm>
          <a:prstGeom prst="rect">
            <a:avLst/>
          </a:prstGeom>
        </p:spPr>
      </p:pic>
    </p:spTree>
    <p:extLst>
      <p:ext uri="{BB962C8B-B14F-4D97-AF65-F5344CB8AC3E}">
        <p14:creationId xmlns:p14="http://schemas.microsoft.com/office/powerpoint/2010/main" val="2985036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DEB3E-21AF-47D6-B789-B83C77BB8E92}"/>
              </a:ext>
            </a:extLst>
          </p:cNvPr>
          <p:cNvSpPr>
            <a:spLocks noGrp="1"/>
          </p:cNvSpPr>
          <p:nvPr>
            <p:ph type="title"/>
          </p:nvPr>
        </p:nvSpPr>
        <p:spPr>
          <a:xfrm>
            <a:off x="421196" y="62940"/>
            <a:ext cx="8229600" cy="776163"/>
          </a:xfrm>
        </p:spPr>
        <p:txBody>
          <a:bodyPr/>
          <a:lstStyle/>
          <a:p>
            <a:r>
              <a:rPr lang="en-GB" b="1" u="sng" dirty="0">
                <a:solidFill>
                  <a:schemeClr val="bg1">
                    <a:lumMod val="75000"/>
                    <a:lumOff val="25000"/>
                  </a:schemeClr>
                </a:solidFill>
                <a:latin typeface="SassoonPrimaryInfant" pitchFamily="2" charset="0"/>
              </a:rPr>
              <a:t>Uniform</a:t>
            </a:r>
          </a:p>
        </p:txBody>
      </p:sp>
      <p:sp>
        <p:nvSpPr>
          <p:cNvPr id="3" name="Content Placeholder 2">
            <a:extLst>
              <a:ext uri="{FF2B5EF4-FFF2-40B4-BE49-F238E27FC236}">
                <a16:creationId xmlns:a16="http://schemas.microsoft.com/office/drawing/2014/main" id="{4C376250-81F5-48C9-87E4-BF7370CBF7DD}"/>
              </a:ext>
            </a:extLst>
          </p:cNvPr>
          <p:cNvSpPr>
            <a:spLocks noGrp="1"/>
          </p:cNvSpPr>
          <p:nvPr>
            <p:ph idx="1"/>
          </p:nvPr>
        </p:nvSpPr>
        <p:spPr>
          <a:xfrm>
            <a:off x="201027" y="839103"/>
            <a:ext cx="8712968" cy="5179794"/>
          </a:xfrm>
        </p:spPr>
        <p:txBody>
          <a:bodyPr>
            <a:normAutofit fontScale="85000" lnSpcReduction="20000"/>
          </a:bodyPr>
          <a:lstStyle/>
          <a:p>
            <a:pPr marL="0" indent="0" algn="just">
              <a:buNone/>
            </a:pPr>
            <a:r>
              <a:rPr lang="en-GB" sz="2000" b="1" u="sng" dirty="0">
                <a:solidFill>
                  <a:schemeClr val="bg1">
                    <a:lumMod val="75000"/>
                    <a:lumOff val="25000"/>
                  </a:schemeClr>
                </a:solidFill>
                <a:latin typeface="SassoonPrimaryInfant" pitchFamily="2" charset="0"/>
              </a:rPr>
              <a:t>School Uniform</a:t>
            </a:r>
          </a:p>
          <a:p>
            <a:pPr marL="0" indent="0" algn="just">
              <a:buNone/>
            </a:pPr>
            <a:r>
              <a:rPr lang="en-GB" sz="2000" dirty="0">
                <a:solidFill>
                  <a:schemeClr val="bg1">
                    <a:lumMod val="75000"/>
                    <a:lumOff val="25000"/>
                  </a:schemeClr>
                </a:solidFill>
                <a:latin typeface="SassoonPrimaryInfant" pitchFamily="2" charset="0"/>
              </a:rPr>
              <a:t>Uniform must be worn each day except PE or ‘charity’ days. </a:t>
            </a:r>
          </a:p>
          <a:p>
            <a:pPr marL="0" indent="0" algn="just">
              <a:buNone/>
            </a:pPr>
            <a:r>
              <a:rPr lang="en-GB" sz="2000" dirty="0">
                <a:solidFill>
                  <a:schemeClr val="bg1">
                    <a:lumMod val="75000"/>
                    <a:lumOff val="25000"/>
                  </a:schemeClr>
                </a:solidFill>
                <a:latin typeface="SassoonPrimaryInfant" pitchFamily="2" charset="0"/>
              </a:rPr>
              <a:t>Our PE session is on  </a:t>
            </a:r>
            <a:r>
              <a:rPr lang="en-GB" sz="2000" u="sng" dirty="0">
                <a:solidFill>
                  <a:schemeClr val="bg1">
                    <a:lumMod val="75000"/>
                    <a:lumOff val="25000"/>
                  </a:schemeClr>
                </a:solidFill>
                <a:latin typeface="SassoonPrimaryInfant" pitchFamily="2" charset="0"/>
              </a:rPr>
              <a:t>Monday.</a:t>
            </a:r>
          </a:p>
          <a:p>
            <a:pPr marL="0" indent="0" algn="just">
              <a:buNone/>
            </a:pPr>
            <a:r>
              <a:rPr lang="en-GB" sz="2000" dirty="0">
                <a:solidFill>
                  <a:schemeClr val="bg1">
                    <a:lumMod val="75000"/>
                    <a:lumOff val="25000"/>
                  </a:schemeClr>
                </a:solidFill>
                <a:latin typeface="SassoonPrimaryInfant" pitchFamily="2" charset="0"/>
              </a:rPr>
              <a:t>Grey pinafore or skirt</a:t>
            </a:r>
          </a:p>
          <a:p>
            <a:pPr marL="0" indent="0" algn="just">
              <a:buNone/>
            </a:pPr>
            <a:r>
              <a:rPr lang="en-GB" sz="2000" dirty="0">
                <a:solidFill>
                  <a:schemeClr val="bg1">
                    <a:lumMod val="75000"/>
                    <a:lumOff val="25000"/>
                  </a:schemeClr>
                </a:solidFill>
                <a:latin typeface="SassoonPrimaryInfant" pitchFamily="2" charset="0"/>
              </a:rPr>
              <a:t>Grey trousers</a:t>
            </a:r>
          </a:p>
          <a:p>
            <a:pPr marL="0" indent="0" algn="just">
              <a:buNone/>
            </a:pPr>
            <a:r>
              <a:rPr lang="en-GB" sz="2000" dirty="0">
                <a:solidFill>
                  <a:schemeClr val="bg1">
                    <a:lumMod val="75000"/>
                    <a:lumOff val="25000"/>
                  </a:schemeClr>
                </a:solidFill>
                <a:latin typeface="SassoonPrimaryInfant" pitchFamily="2" charset="0"/>
              </a:rPr>
              <a:t>White polo shirt</a:t>
            </a:r>
          </a:p>
          <a:p>
            <a:pPr marL="0" indent="0" algn="just">
              <a:buNone/>
            </a:pPr>
            <a:r>
              <a:rPr lang="en-GB" sz="2000" dirty="0">
                <a:solidFill>
                  <a:schemeClr val="bg1">
                    <a:lumMod val="75000"/>
                    <a:lumOff val="25000"/>
                  </a:schemeClr>
                </a:solidFill>
                <a:latin typeface="SassoonPrimaryInfant" pitchFamily="2" charset="0"/>
              </a:rPr>
              <a:t>Bottle green jumper or cardigan</a:t>
            </a:r>
          </a:p>
          <a:p>
            <a:pPr marL="0" indent="0" algn="just">
              <a:buNone/>
            </a:pPr>
            <a:r>
              <a:rPr lang="en-GB" sz="2000" dirty="0">
                <a:solidFill>
                  <a:schemeClr val="bg1">
                    <a:lumMod val="75000"/>
                    <a:lumOff val="25000"/>
                  </a:schemeClr>
                </a:solidFill>
                <a:latin typeface="SassoonPrimaryInfant" pitchFamily="2" charset="0"/>
              </a:rPr>
              <a:t>Black school shoes (not Trainers)</a:t>
            </a:r>
          </a:p>
          <a:p>
            <a:pPr marL="0" indent="0" algn="just">
              <a:buNone/>
            </a:pPr>
            <a:r>
              <a:rPr lang="en-GB" sz="2000" dirty="0">
                <a:solidFill>
                  <a:schemeClr val="bg1">
                    <a:lumMod val="75000"/>
                    <a:lumOff val="25000"/>
                  </a:schemeClr>
                </a:solidFill>
                <a:latin typeface="SassoonPrimaryInfant" pitchFamily="2" charset="0"/>
              </a:rPr>
              <a:t>Green and white checked dress/playsuit may be worn by girls and grey shorts by boys or girls in the summer term.</a:t>
            </a:r>
          </a:p>
          <a:p>
            <a:pPr marL="0" indent="0" algn="just">
              <a:buNone/>
            </a:pPr>
            <a:r>
              <a:rPr lang="en-GB" sz="2000" b="1" u="sng" dirty="0">
                <a:solidFill>
                  <a:schemeClr val="bg1">
                    <a:lumMod val="75000"/>
                    <a:lumOff val="25000"/>
                  </a:schemeClr>
                </a:solidFill>
                <a:latin typeface="SassoonPrimaryInfant" pitchFamily="2" charset="0"/>
              </a:rPr>
              <a:t>PE Kit</a:t>
            </a:r>
          </a:p>
          <a:p>
            <a:pPr marL="0" indent="0" algn="just">
              <a:buNone/>
            </a:pPr>
            <a:r>
              <a:rPr lang="en-GB" sz="2000" dirty="0">
                <a:solidFill>
                  <a:schemeClr val="bg1">
                    <a:lumMod val="75000"/>
                    <a:lumOff val="25000"/>
                  </a:schemeClr>
                </a:solidFill>
                <a:latin typeface="SassoonPrimaryInfant" pitchFamily="2" charset="0"/>
              </a:rPr>
              <a:t>Plain, unbranded white round neck t-shirt</a:t>
            </a:r>
          </a:p>
          <a:p>
            <a:pPr marL="0" indent="0" algn="just">
              <a:buNone/>
            </a:pPr>
            <a:r>
              <a:rPr lang="en-GB" sz="2000" dirty="0">
                <a:solidFill>
                  <a:schemeClr val="bg1">
                    <a:lumMod val="75000"/>
                    <a:lumOff val="25000"/>
                  </a:schemeClr>
                </a:solidFill>
                <a:latin typeface="SassoonPrimaryInfant" pitchFamily="2" charset="0"/>
              </a:rPr>
              <a:t>Plain, unbranded black or navy shorts, leggings or track pants</a:t>
            </a:r>
          </a:p>
          <a:p>
            <a:pPr marL="0" indent="0" algn="just">
              <a:buNone/>
            </a:pPr>
            <a:r>
              <a:rPr lang="en-GB" sz="2000" dirty="0">
                <a:solidFill>
                  <a:schemeClr val="bg1">
                    <a:lumMod val="75000"/>
                    <a:lumOff val="25000"/>
                  </a:schemeClr>
                </a:solidFill>
                <a:latin typeface="SassoonPrimaryInfant" pitchFamily="2" charset="0"/>
              </a:rPr>
              <a:t>Regular school jumper (not hoody/jacket)</a:t>
            </a:r>
          </a:p>
          <a:p>
            <a:pPr marL="0" indent="0" algn="just">
              <a:buNone/>
            </a:pPr>
            <a:r>
              <a:rPr lang="en-GB" sz="2000" dirty="0">
                <a:solidFill>
                  <a:schemeClr val="bg1">
                    <a:lumMod val="75000"/>
                    <a:lumOff val="25000"/>
                  </a:schemeClr>
                </a:solidFill>
                <a:latin typeface="SassoonPrimaryInfant" pitchFamily="2" charset="0"/>
              </a:rPr>
              <a:t>Trainers</a:t>
            </a:r>
          </a:p>
          <a:p>
            <a:pPr marL="0" indent="0" algn="just">
              <a:buNone/>
            </a:pPr>
            <a:r>
              <a:rPr lang="en-GB" sz="2000" dirty="0">
                <a:solidFill>
                  <a:schemeClr val="bg1">
                    <a:lumMod val="75000"/>
                    <a:lumOff val="25000"/>
                  </a:schemeClr>
                </a:solidFill>
                <a:latin typeface="SassoonPrimaryInfant" pitchFamily="2" charset="0"/>
              </a:rPr>
              <a:t> </a:t>
            </a:r>
          </a:p>
          <a:p>
            <a:pPr marL="0" indent="0" algn="just">
              <a:buNone/>
            </a:pPr>
            <a:r>
              <a:rPr lang="en-GB" sz="2000" dirty="0">
                <a:solidFill>
                  <a:schemeClr val="bg1">
                    <a:lumMod val="75000"/>
                    <a:lumOff val="25000"/>
                  </a:schemeClr>
                </a:solidFill>
                <a:latin typeface="SassoonPrimaryInfant" pitchFamily="2" charset="0"/>
              </a:rPr>
              <a:t>Please note, large bows, extreme haircuts are not permitted in school. Avoid wearing jewellery on PE days and only wear stud earrings in school. If you are in any doubt, please see the school uniform policy online. </a:t>
            </a:r>
          </a:p>
          <a:p>
            <a:pPr marL="0" indent="0" algn="just">
              <a:buNone/>
            </a:pPr>
            <a:r>
              <a:rPr lang="en-GB" sz="2000" dirty="0">
                <a:solidFill>
                  <a:schemeClr val="bg1">
                    <a:lumMod val="75000"/>
                    <a:lumOff val="25000"/>
                  </a:schemeClr>
                </a:solidFill>
                <a:latin typeface="SassoonPrimaryInfant" pitchFamily="2" charset="0"/>
              </a:rPr>
              <a:t>Long hair must be tied back.</a:t>
            </a:r>
          </a:p>
        </p:txBody>
      </p:sp>
      <p:pic>
        <p:nvPicPr>
          <p:cNvPr id="5" name="Picture 4">
            <a:extLst>
              <a:ext uri="{FF2B5EF4-FFF2-40B4-BE49-F238E27FC236}">
                <a16:creationId xmlns:a16="http://schemas.microsoft.com/office/drawing/2014/main" id="{739F4C29-CC97-402E-B661-27746C70EE71}"/>
              </a:ext>
            </a:extLst>
          </p:cNvPr>
          <p:cNvPicPr>
            <a:picLocks noChangeAspect="1"/>
          </p:cNvPicPr>
          <p:nvPr/>
        </p:nvPicPr>
        <p:blipFill>
          <a:blip r:embed="rId2"/>
          <a:stretch>
            <a:fillRect/>
          </a:stretch>
        </p:blipFill>
        <p:spPr>
          <a:xfrm>
            <a:off x="7548886" y="114472"/>
            <a:ext cx="911546" cy="1152738"/>
          </a:xfrm>
          <a:prstGeom prst="rect">
            <a:avLst/>
          </a:prstGeom>
        </p:spPr>
      </p:pic>
    </p:spTree>
    <p:extLst>
      <p:ext uri="{BB962C8B-B14F-4D97-AF65-F5344CB8AC3E}">
        <p14:creationId xmlns:p14="http://schemas.microsoft.com/office/powerpoint/2010/main" val="22389645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DEB3E-21AF-47D6-B789-B83C77BB8E92}"/>
              </a:ext>
            </a:extLst>
          </p:cNvPr>
          <p:cNvSpPr>
            <a:spLocks noGrp="1"/>
          </p:cNvSpPr>
          <p:nvPr>
            <p:ph type="title"/>
          </p:nvPr>
        </p:nvSpPr>
        <p:spPr>
          <a:xfrm>
            <a:off x="421196" y="62940"/>
            <a:ext cx="8229600" cy="776163"/>
          </a:xfrm>
        </p:spPr>
        <p:txBody>
          <a:bodyPr/>
          <a:lstStyle/>
          <a:p>
            <a:r>
              <a:rPr lang="en-GB" b="1" u="sng" dirty="0">
                <a:solidFill>
                  <a:schemeClr val="bg1">
                    <a:lumMod val="75000"/>
                    <a:lumOff val="25000"/>
                  </a:schemeClr>
                </a:solidFill>
                <a:latin typeface="SassoonPrimaryInfant" pitchFamily="2" charset="0"/>
              </a:rPr>
              <a:t>Exciting Opportunities </a:t>
            </a:r>
          </a:p>
        </p:txBody>
      </p:sp>
      <p:sp>
        <p:nvSpPr>
          <p:cNvPr id="3" name="Content Placeholder 2">
            <a:extLst>
              <a:ext uri="{FF2B5EF4-FFF2-40B4-BE49-F238E27FC236}">
                <a16:creationId xmlns:a16="http://schemas.microsoft.com/office/drawing/2014/main" id="{4C376250-81F5-48C9-87E4-BF7370CBF7DD}"/>
              </a:ext>
            </a:extLst>
          </p:cNvPr>
          <p:cNvSpPr>
            <a:spLocks noGrp="1"/>
          </p:cNvSpPr>
          <p:nvPr>
            <p:ph idx="1"/>
          </p:nvPr>
        </p:nvSpPr>
        <p:spPr>
          <a:xfrm>
            <a:off x="201027" y="747703"/>
            <a:ext cx="8712968" cy="5271194"/>
          </a:xfrm>
        </p:spPr>
        <p:txBody>
          <a:bodyPr>
            <a:normAutofit/>
          </a:bodyPr>
          <a:lstStyle/>
          <a:p>
            <a:pPr marL="0" indent="0">
              <a:buNone/>
            </a:pPr>
            <a:endParaRPr lang="en-GB" sz="2000" b="1" u="sng" dirty="0">
              <a:solidFill>
                <a:schemeClr val="accent4">
                  <a:lumMod val="75000"/>
                </a:schemeClr>
              </a:solidFill>
              <a:latin typeface="SassoonPrimaryInfant" pitchFamily="2" charset="0"/>
            </a:endParaRPr>
          </a:p>
          <a:p>
            <a:pPr marL="0" indent="0">
              <a:buNone/>
            </a:pPr>
            <a:r>
              <a:rPr lang="en-GB" sz="2400" b="1" u="sng" dirty="0">
                <a:solidFill>
                  <a:schemeClr val="bg1">
                    <a:lumMod val="75000"/>
                    <a:lumOff val="25000"/>
                  </a:schemeClr>
                </a:solidFill>
                <a:latin typeface="SassoonPrimaryInfant" pitchFamily="2" charset="0"/>
              </a:rPr>
              <a:t>School Facebook/Twitter</a:t>
            </a:r>
          </a:p>
          <a:p>
            <a:pPr marL="0" indent="0">
              <a:buNone/>
            </a:pPr>
            <a:r>
              <a:rPr lang="en-GB" sz="2400" dirty="0">
                <a:solidFill>
                  <a:schemeClr val="bg1">
                    <a:lumMod val="75000"/>
                    <a:lumOff val="25000"/>
                  </a:schemeClr>
                </a:solidFill>
                <a:latin typeface="SassoonPrimaryInfant" pitchFamily="2" charset="0"/>
              </a:rPr>
              <a:t>Social media is a ‘snapshot’ of life in school and will be updated regularly but it is not a record of each individual child(ren).</a:t>
            </a:r>
          </a:p>
          <a:p>
            <a:pPr marL="0" indent="0">
              <a:buNone/>
            </a:pPr>
            <a:r>
              <a:rPr lang="en-GB" sz="2400" dirty="0">
                <a:solidFill>
                  <a:schemeClr val="bg1">
                    <a:lumMod val="75000"/>
                    <a:lumOff val="25000"/>
                  </a:schemeClr>
                </a:solidFill>
                <a:latin typeface="SassoonPrimaryInfant" pitchFamily="2" charset="0"/>
              </a:rPr>
              <a:t>School’s Facebook is a closed group, so it’s safer here than on the school website or anywhere else!</a:t>
            </a:r>
          </a:p>
          <a:p>
            <a:pPr marL="0" indent="0">
              <a:buNone/>
            </a:pPr>
            <a:r>
              <a:rPr lang="en-GB" sz="2400" dirty="0">
                <a:solidFill>
                  <a:schemeClr val="bg1">
                    <a:lumMod val="75000"/>
                    <a:lumOff val="25000"/>
                  </a:schemeClr>
                </a:solidFill>
                <a:latin typeface="SassoonPrimaryInfant" pitchFamily="2" charset="0"/>
              </a:rPr>
              <a:t>Photo consent - please ensure we have up to date photo consent for your child.</a:t>
            </a:r>
          </a:p>
          <a:p>
            <a:pPr marL="0" indent="0">
              <a:buNone/>
            </a:pPr>
            <a:endParaRPr lang="en-GB" sz="2400" dirty="0">
              <a:solidFill>
                <a:schemeClr val="bg1">
                  <a:lumMod val="75000"/>
                  <a:lumOff val="25000"/>
                </a:schemeClr>
              </a:solidFill>
              <a:latin typeface="SassoonPrimaryInfant" pitchFamily="2" charset="0"/>
            </a:endParaRPr>
          </a:p>
          <a:p>
            <a:pPr marL="0" indent="0" algn="ctr">
              <a:buNone/>
            </a:pPr>
            <a:r>
              <a:rPr lang="en-GB" sz="2400" u="sng" dirty="0">
                <a:solidFill>
                  <a:schemeClr val="bg1">
                    <a:lumMod val="75000"/>
                    <a:lumOff val="25000"/>
                  </a:schemeClr>
                </a:solidFill>
                <a:latin typeface="SassoonPrimaryInfant" pitchFamily="2" charset="0"/>
              </a:rPr>
              <a:t>Finally - If it’s on the internet on any site, it can be seen anywhere!</a:t>
            </a:r>
          </a:p>
        </p:txBody>
      </p:sp>
      <p:pic>
        <p:nvPicPr>
          <p:cNvPr id="4" name="Picture 3">
            <a:extLst>
              <a:ext uri="{FF2B5EF4-FFF2-40B4-BE49-F238E27FC236}">
                <a16:creationId xmlns:a16="http://schemas.microsoft.com/office/drawing/2014/main" id="{DA07E3A9-D55F-408E-9030-A420FF0E686E}"/>
              </a:ext>
            </a:extLst>
          </p:cNvPr>
          <p:cNvPicPr>
            <a:picLocks noChangeAspect="1"/>
          </p:cNvPicPr>
          <p:nvPr/>
        </p:nvPicPr>
        <p:blipFill>
          <a:blip r:embed="rId2"/>
          <a:stretch>
            <a:fillRect/>
          </a:stretch>
        </p:blipFill>
        <p:spPr>
          <a:xfrm>
            <a:off x="7524328" y="171581"/>
            <a:ext cx="914479" cy="1152244"/>
          </a:xfrm>
          <a:prstGeom prst="rect">
            <a:avLst/>
          </a:prstGeom>
        </p:spPr>
      </p:pic>
    </p:spTree>
    <p:extLst>
      <p:ext uri="{BB962C8B-B14F-4D97-AF65-F5344CB8AC3E}">
        <p14:creationId xmlns:p14="http://schemas.microsoft.com/office/powerpoint/2010/main" val="42371701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376250-81F5-48C9-87E4-BF7370CBF7DD}"/>
              </a:ext>
            </a:extLst>
          </p:cNvPr>
          <p:cNvSpPr>
            <a:spLocks noGrp="1"/>
          </p:cNvSpPr>
          <p:nvPr>
            <p:ph idx="1"/>
          </p:nvPr>
        </p:nvSpPr>
        <p:spPr>
          <a:xfrm>
            <a:off x="201027" y="747703"/>
            <a:ext cx="8712968" cy="5271194"/>
          </a:xfrm>
        </p:spPr>
        <p:txBody>
          <a:bodyPr>
            <a:normAutofit/>
          </a:bodyPr>
          <a:lstStyle/>
          <a:p>
            <a:pPr marL="0" indent="0">
              <a:buNone/>
            </a:pPr>
            <a:endParaRPr lang="en-GB" sz="2000" b="1" u="sng" dirty="0">
              <a:solidFill>
                <a:schemeClr val="accent4">
                  <a:lumMod val="75000"/>
                </a:schemeClr>
              </a:solidFill>
              <a:latin typeface="SassoonPrimaryInfant" pitchFamily="2" charset="0"/>
            </a:endParaRPr>
          </a:p>
          <a:p>
            <a:pPr marL="0" indent="0" algn="ctr">
              <a:buNone/>
            </a:pPr>
            <a:r>
              <a:rPr lang="en-GB" sz="7200" b="1" u="sng" dirty="0">
                <a:solidFill>
                  <a:schemeClr val="bg1">
                    <a:lumMod val="75000"/>
                    <a:lumOff val="25000"/>
                  </a:schemeClr>
                </a:solidFill>
                <a:latin typeface="SassoonPrimaryInfant" pitchFamily="2" charset="0"/>
              </a:rPr>
              <a:t>Any questions?</a:t>
            </a:r>
          </a:p>
          <a:p>
            <a:pPr marL="0" indent="0">
              <a:buNone/>
            </a:pPr>
            <a:r>
              <a:rPr lang="en-GB" sz="4000" dirty="0">
                <a:solidFill>
                  <a:schemeClr val="bg1">
                    <a:lumMod val="75000"/>
                    <a:lumOff val="25000"/>
                  </a:schemeClr>
                </a:solidFill>
                <a:latin typeface="SassoonPrimaryInfant" pitchFamily="2" charset="0"/>
              </a:rPr>
              <a:t>If you have any questions or if there is anything I can help with please email me at school or phone the office and I will call you back.</a:t>
            </a:r>
          </a:p>
          <a:p>
            <a:pPr marL="0" indent="0" algn="ctr">
              <a:buNone/>
            </a:pPr>
            <a:endParaRPr lang="en-GB" sz="7200" b="1" u="sng" dirty="0">
              <a:solidFill>
                <a:schemeClr val="accent1"/>
              </a:solidFill>
              <a:latin typeface="SassoonPrimaryInfant" pitchFamily="2" charset="0"/>
            </a:endParaRPr>
          </a:p>
        </p:txBody>
      </p:sp>
      <p:pic>
        <p:nvPicPr>
          <p:cNvPr id="5" name="Picture 4">
            <a:extLst>
              <a:ext uri="{FF2B5EF4-FFF2-40B4-BE49-F238E27FC236}">
                <a16:creationId xmlns:a16="http://schemas.microsoft.com/office/drawing/2014/main" id="{D66FC11E-BAD1-46AA-ADF4-7C43229D0AAE}"/>
              </a:ext>
            </a:extLst>
          </p:cNvPr>
          <p:cNvPicPr>
            <a:picLocks noChangeAspect="1"/>
          </p:cNvPicPr>
          <p:nvPr/>
        </p:nvPicPr>
        <p:blipFill>
          <a:blip r:embed="rId2"/>
          <a:stretch>
            <a:fillRect/>
          </a:stretch>
        </p:blipFill>
        <p:spPr>
          <a:xfrm>
            <a:off x="7668344" y="262734"/>
            <a:ext cx="911546" cy="1152738"/>
          </a:xfrm>
          <a:prstGeom prst="rect">
            <a:avLst/>
          </a:prstGeom>
        </p:spPr>
      </p:pic>
    </p:spTree>
    <p:extLst>
      <p:ext uri="{BB962C8B-B14F-4D97-AF65-F5344CB8AC3E}">
        <p14:creationId xmlns:p14="http://schemas.microsoft.com/office/powerpoint/2010/main" val="1585057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DEB3E-21AF-47D6-B789-B83C77BB8E92}"/>
              </a:ext>
            </a:extLst>
          </p:cNvPr>
          <p:cNvSpPr>
            <a:spLocks noGrp="1"/>
          </p:cNvSpPr>
          <p:nvPr>
            <p:ph type="title"/>
          </p:nvPr>
        </p:nvSpPr>
        <p:spPr>
          <a:xfrm>
            <a:off x="457200" y="274638"/>
            <a:ext cx="8229600" cy="706090"/>
          </a:xfrm>
        </p:spPr>
        <p:txBody>
          <a:bodyPr>
            <a:normAutofit/>
          </a:bodyPr>
          <a:lstStyle/>
          <a:p>
            <a:r>
              <a:rPr lang="en-GB" sz="4000" b="1" u="sng" dirty="0">
                <a:solidFill>
                  <a:schemeClr val="bg1">
                    <a:lumMod val="75000"/>
                    <a:lumOff val="25000"/>
                  </a:schemeClr>
                </a:solidFill>
                <a:latin typeface="SassoonPrimaryInfant" pitchFamily="2" charset="0"/>
              </a:rPr>
              <a:t>Expectations</a:t>
            </a:r>
          </a:p>
        </p:txBody>
      </p:sp>
      <p:sp>
        <p:nvSpPr>
          <p:cNvPr id="3" name="Content Placeholder 2">
            <a:extLst>
              <a:ext uri="{FF2B5EF4-FFF2-40B4-BE49-F238E27FC236}">
                <a16:creationId xmlns:a16="http://schemas.microsoft.com/office/drawing/2014/main" id="{4C376250-81F5-48C9-87E4-BF7370CBF7DD}"/>
              </a:ext>
            </a:extLst>
          </p:cNvPr>
          <p:cNvSpPr>
            <a:spLocks noGrp="1"/>
          </p:cNvSpPr>
          <p:nvPr>
            <p:ph idx="1"/>
          </p:nvPr>
        </p:nvSpPr>
        <p:spPr>
          <a:xfrm>
            <a:off x="0" y="1173123"/>
            <a:ext cx="8712968" cy="5199186"/>
          </a:xfrm>
        </p:spPr>
        <p:txBody>
          <a:bodyPr>
            <a:normAutofit fontScale="92500"/>
          </a:bodyPr>
          <a:lstStyle/>
          <a:p>
            <a:pPr marL="0" indent="0">
              <a:buNone/>
            </a:pPr>
            <a:endParaRPr lang="en-GB" sz="2000" b="1" u="sng" dirty="0">
              <a:solidFill>
                <a:schemeClr val="bg1">
                  <a:lumMod val="75000"/>
                  <a:lumOff val="25000"/>
                </a:schemeClr>
              </a:solidFill>
              <a:latin typeface="SassoonPrimaryInfant" pitchFamily="2" charset="0"/>
            </a:endParaRPr>
          </a:p>
          <a:p>
            <a:pPr marL="0" indent="0" algn="just">
              <a:buNone/>
            </a:pPr>
            <a:r>
              <a:rPr lang="en-GB" sz="2000" dirty="0">
                <a:solidFill>
                  <a:schemeClr val="bg1">
                    <a:lumMod val="75000"/>
                    <a:lumOff val="25000"/>
                  </a:schemeClr>
                </a:solidFill>
                <a:latin typeface="SassoonPrimaryInfant" pitchFamily="2" charset="0"/>
              </a:rPr>
              <a:t>Children are expected to attend everyday. If there are any issues with attendance please contact the office immediately.  The school gates open at 8.30 every morning when the children can enter class and enjoy some breakfast. The school day begins at 8.45am. Our school day ends at 15.15 when children can be collected from the yard.</a:t>
            </a:r>
          </a:p>
          <a:p>
            <a:pPr marL="0" indent="0" algn="just">
              <a:buNone/>
            </a:pPr>
            <a:endParaRPr lang="en-GB" sz="2000" dirty="0">
              <a:solidFill>
                <a:schemeClr val="bg1">
                  <a:lumMod val="75000"/>
                  <a:lumOff val="25000"/>
                </a:schemeClr>
              </a:solidFill>
              <a:latin typeface="SassoonPrimaryInfant" pitchFamily="2" charset="0"/>
            </a:endParaRPr>
          </a:p>
          <a:p>
            <a:pPr marL="0" indent="0" algn="just">
              <a:buNone/>
            </a:pPr>
            <a:r>
              <a:rPr lang="en-GB" sz="2000" dirty="0">
                <a:solidFill>
                  <a:schemeClr val="bg1">
                    <a:lumMod val="75000"/>
                    <a:lumOff val="25000"/>
                  </a:schemeClr>
                </a:solidFill>
                <a:latin typeface="SassoonPrimaryInfant" pitchFamily="2" charset="0"/>
              </a:rPr>
              <a:t>Behaviour expectation remain the same. A positive attitude to learning is important to ensure your child makes the most of learning opportunities available, this is rewarded through school systems such as ‘Greenies’ and the class cube jar rewards. There is also a weekly Head Teachers award for year 3 and 4 as well as a value award. This is based on our gospel values and recognises positive behaviour in school.</a:t>
            </a:r>
          </a:p>
          <a:p>
            <a:pPr marL="0" indent="0" algn="just">
              <a:buNone/>
            </a:pPr>
            <a:endParaRPr lang="en-GB" sz="2000" dirty="0">
              <a:solidFill>
                <a:schemeClr val="bg1">
                  <a:lumMod val="75000"/>
                  <a:lumOff val="25000"/>
                </a:schemeClr>
              </a:solidFill>
              <a:latin typeface="SassoonPrimaryInfant" pitchFamily="2" charset="0"/>
            </a:endParaRPr>
          </a:p>
          <a:p>
            <a:pPr marL="0" indent="0" algn="just">
              <a:buNone/>
            </a:pPr>
            <a:r>
              <a:rPr lang="en-GB" sz="2000" dirty="0">
                <a:solidFill>
                  <a:schemeClr val="bg1">
                    <a:lumMod val="75000"/>
                    <a:lumOff val="25000"/>
                  </a:schemeClr>
                </a:solidFill>
                <a:latin typeface="SassoonPrimaryInfant" pitchFamily="2" charset="0"/>
              </a:rPr>
              <a:t>Sanctions for repeated disruption in class are the same across KS2, including verbal and ‘Written Warnings’ if behaviour remains the same, despite repeated opportunities to change this. </a:t>
            </a:r>
          </a:p>
          <a:p>
            <a:pPr marL="0" indent="0" algn="just">
              <a:buNone/>
            </a:pPr>
            <a:r>
              <a:rPr lang="en-GB" sz="2000" dirty="0">
                <a:solidFill>
                  <a:schemeClr val="bg1">
                    <a:lumMod val="75000"/>
                    <a:lumOff val="25000"/>
                  </a:schemeClr>
                </a:solidFill>
                <a:latin typeface="SassoonPrimaryInfant" pitchFamily="2" charset="0"/>
              </a:rPr>
              <a:t>Please see the school web site for additional information.</a:t>
            </a:r>
          </a:p>
        </p:txBody>
      </p:sp>
      <p:pic>
        <p:nvPicPr>
          <p:cNvPr id="5" name="Picture 4">
            <a:extLst>
              <a:ext uri="{FF2B5EF4-FFF2-40B4-BE49-F238E27FC236}">
                <a16:creationId xmlns:a16="http://schemas.microsoft.com/office/drawing/2014/main" id="{18B28FE8-F086-4211-9902-48C3BEC66E18}"/>
              </a:ext>
            </a:extLst>
          </p:cNvPr>
          <p:cNvPicPr>
            <a:picLocks noChangeAspect="1"/>
          </p:cNvPicPr>
          <p:nvPr/>
        </p:nvPicPr>
        <p:blipFill>
          <a:blip r:embed="rId2"/>
          <a:stretch>
            <a:fillRect/>
          </a:stretch>
        </p:blipFill>
        <p:spPr>
          <a:xfrm>
            <a:off x="7380312" y="91313"/>
            <a:ext cx="1101910" cy="1393472"/>
          </a:xfrm>
          <a:prstGeom prst="rect">
            <a:avLst/>
          </a:prstGeom>
        </p:spPr>
      </p:pic>
    </p:spTree>
    <p:extLst>
      <p:ext uri="{BB962C8B-B14F-4D97-AF65-F5344CB8AC3E}">
        <p14:creationId xmlns:p14="http://schemas.microsoft.com/office/powerpoint/2010/main" val="3485143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DEB3E-21AF-47D6-B789-B83C77BB8E92}"/>
              </a:ext>
            </a:extLst>
          </p:cNvPr>
          <p:cNvSpPr>
            <a:spLocks noGrp="1"/>
          </p:cNvSpPr>
          <p:nvPr>
            <p:ph type="title"/>
          </p:nvPr>
        </p:nvSpPr>
        <p:spPr/>
        <p:txBody>
          <a:bodyPr/>
          <a:lstStyle/>
          <a:p>
            <a:r>
              <a:rPr lang="en-GB" b="1" u="sng" dirty="0">
                <a:solidFill>
                  <a:schemeClr val="bg1">
                    <a:lumMod val="75000"/>
                    <a:lumOff val="25000"/>
                  </a:schemeClr>
                </a:solidFill>
                <a:latin typeface="SassoonPrimaryInfant" pitchFamily="2" charset="0"/>
              </a:rPr>
              <a:t>Lunch and break times </a:t>
            </a:r>
          </a:p>
        </p:txBody>
      </p:sp>
      <p:sp>
        <p:nvSpPr>
          <p:cNvPr id="3" name="Content Placeholder 2">
            <a:extLst>
              <a:ext uri="{FF2B5EF4-FFF2-40B4-BE49-F238E27FC236}">
                <a16:creationId xmlns:a16="http://schemas.microsoft.com/office/drawing/2014/main" id="{4C376250-81F5-48C9-87E4-BF7370CBF7DD}"/>
              </a:ext>
            </a:extLst>
          </p:cNvPr>
          <p:cNvSpPr>
            <a:spLocks noGrp="1"/>
          </p:cNvSpPr>
          <p:nvPr>
            <p:ph idx="1"/>
          </p:nvPr>
        </p:nvSpPr>
        <p:spPr>
          <a:xfrm>
            <a:off x="215516" y="1678858"/>
            <a:ext cx="8712968" cy="4983162"/>
          </a:xfrm>
        </p:spPr>
        <p:txBody>
          <a:bodyPr>
            <a:normAutofit/>
          </a:bodyPr>
          <a:lstStyle/>
          <a:p>
            <a:pPr marL="0" indent="0" algn="just">
              <a:buNone/>
            </a:pPr>
            <a:endParaRPr lang="en-GB" sz="2400" b="1" u="sng" dirty="0">
              <a:solidFill>
                <a:schemeClr val="bg1">
                  <a:lumMod val="75000"/>
                  <a:lumOff val="25000"/>
                </a:schemeClr>
              </a:solidFill>
              <a:latin typeface="SassoonPrimaryInfant" pitchFamily="2" charset="0"/>
            </a:endParaRPr>
          </a:p>
          <a:p>
            <a:pPr marL="0" indent="0" algn="just">
              <a:buNone/>
            </a:pPr>
            <a:r>
              <a:rPr lang="en-GB" sz="2400" dirty="0">
                <a:solidFill>
                  <a:schemeClr val="bg1">
                    <a:lumMod val="75000"/>
                    <a:lumOff val="25000"/>
                  </a:schemeClr>
                </a:solidFill>
                <a:latin typeface="SassoonPrimaryInfant" pitchFamily="2" charset="0"/>
              </a:rPr>
              <a:t>Year 3 and 4 will have a break at 10.30. Equipment trolleys are proving to be very popular with a range of materials on them.</a:t>
            </a:r>
          </a:p>
          <a:p>
            <a:pPr marL="0" indent="0" algn="just">
              <a:buNone/>
            </a:pPr>
            <a:endParaRPr lang="en-GB" sz="2400" dirty="0">
              <a:solidFill>
                <a:schemeClr val="bg1">
                  <a:lumMod val="75000"/>
                  <a:lumOff val="25000"/>
                </a:schemeClr>
              </a:solidFill>
              <a:latin typeface="SassoonPrimaryInfant" pitchFamily="2" charset="0"/>
            </a:endParaRPr>
          </a:p>
          <a:p>
            <a:pPr marL="0" indent="0" algn="just">
              <a:buNone/>
            </a:pPr>
            <a:r>
              <a:rPr lang="en-GB" sz="2400" dirty="0">
                <a:solidFill>
                  <a:schemeClr val="bg1">
                    <a:lumMod val="75000"/>
                    <a:lumOff val="25000"/>
                  </a:schemeClr>
                </a:solidFill>
                <a:latin typeface="SassoonPrimaryInfant" pitchFamily="2" charset="0"/>
              </a:rPr>
              <a:t>For school lunches, please give the school at least a week’s notice of any change between school dinners and packed lunch. School dinners will continue to serve a choice hot meal options. </a:t>
            </a:r>
          </a:p>
        </p:txBody>
      </p:sp>
      <p:pic>
        <p:nvPicPr>
          <p:cNvPr id="5" name="Picture 4">
            <a:extLst>
              <a:ext uri="{FF2B5EF4-FFF2-40B4-BE49-F238E27FC236}">
                <a16:creationId xmlns:a16="http://schemas.microsoft.com/office/drawing/2014/main" id="{EBC00306-9B11-4003-AE55-68D23B915828}"/>
              </a:ext>
            </a:extLst>
          </p:cNvPr>
          <p:cNvPicPr>
            <a:picLocks noChangeAspect="1"/>
          </p:cNvPicPr>
          <p:nvPr/>
        </p:nvPicPr>
        <p:blipFill>
          <a:blip r:embed="rId2"/>
          <a:stretch>
            <a:fillRect/>
          </a:stretch>
        </p:blipFill>
        <p:spPr>
          <a:xfrm>
            <a:off x="7380312" y="91313"/>
            <a:ext cx="1101910" cy="1393472"/>
          </a:xfrm>
          <a:prstGeom prst="rect">
            <a:avLst/>
          </a:prstGeom>
        </p:spPr>
      </p:pic>
    </p:spTree>
    <p:extLst>
      <p:ext uri="{BB962C8B-B14F-4D97-AF65-F5344CB8AC3E}">
        <p14:creationId xmlns:p14="http://schemas.microsoft.com/office/powerpoint/2010/main" val="2214649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9FF7E-6FDC-40C8-8C20-C2BAFEA5AEA6}"/>
              </a:ext>
            </a:extLst>
          </p:cNvPr>
          <p:cNvSpPr>
            <a:spLocks noGrp="1"/>
          </p:cNvSpPr>
          <p:nvPr>
            <p:ph type="title"/>
          </p:nvPr>
        </p:nvSpPr>
        <p:spPr>
          <a:xfrm>
            <a:off x="359024" y="0"/>
            <a:ext cx="8229600" cy="1143000"/>
          </a:xfrm>
        </p:spPr>
        <p:txBody>
          <a:bodyPr>
            <a:normAutofit/>
          </a:bodyPr>
          <a:lstStyle/>
          <a:p>
            <a:r>
              <a:rPr lang="en-GB" sz="5400" dirty="0">
                <a:solidFill>
                  <a:schemeClr val="bg1">
                    <a:lumMod val="75000"/>
                    <a:lumOff val="25000"/>
                  </a:schemeClr>
                </a:solidFill>
                <a:effectLst>
                  <a:outerShdw blurRad="38100" dist="38100" dir="2700000" algn="tl">
                    <a:srgbClr val="000000">
                      <a:alpha val="43137"/>
                    </a:srgbClr>
                  </a:outerShdw>
                </a:effectLst>
                <a:latin typeface="SassoonPrimaryInfant" pitchFamily="2" charset="0"/>
                <a:cs typeface="Calibri" panose="020F0502020204030204" pitchFamily="34" charset="0"/>
              </a:rPr>
              <a:t>Year 3 &amp; 4 Overview</a:t>
            </a:r>
          </a:p>
        </p:txBody>
      </p:sp>
      <p:sp>
        <p:nvSpPr>
          <p:cNvPr id="3" name="Content Placeholder 2">
            <a:extLst>
              <a:ext uri="{FF2B5EF4-FFF2-40B4-BE49-F238E27FC236}">
                <a16:creationId xmlns:a16="http://schemas.microsoft.com/office/drawing/2014/main" id="{F1B84DAA-F31B-4729-BFAB-01FC6589F7F1}"/>
              </a:ext>
            </a:extLst>
          </p:cNvPr>
          <p:cNvSpPr>
            <a:spLocks noGrp="1"/>
          </p:cNvSpPr>
          <p:nvPr>
            <p:ph idx="1"/>
          </p:nvPr>
        </p:nvSpPr>
        <p:spPr>
          <a:xfrm>
            <a:off x="179512" y="1412776"/>
            <a:ext cx="8964488" cy="5018558"/>
          </a:xfrm>
        </p:spPr>
        <p:txBody>
          <a:bodyPr>
            <a:normAutofit lnSpcReduction="10000"/>
          </a:bodyPr>
          <a:lstStyle/>
          <a:p>
            <a:pPr marL="0" indent="0">
              <a:buNone/>
            </a:pPr>
            <a:r>
              <a:rPr lang="en-GB" sz="2000" b="1" u="sng" dirty="0">
                <a:solidFill>
                  <a:schemeClr val="bg1">
                    <a:lumMod val="75000"/>
                    <a:lumOff val="25000"/>
                  </a:schemeClr>
                </a:solidFill>
                <a:latin typeface="SassoonPrimaryInfant" pitchFamily="2" charset="0"/>
              </a:rPr>
              <a:t>English</a:t>
            </a:r>
            <a:r>
              <a:rPr lang="en-GB" sz="2000" dirty="0">
                <a:solidFill>
                  <a:schemeClr val="bg1">
                    <a:lumMod val="75000"/>
                    <a:lumOff val="25000"/>
                  </a:schemeClr>
                </a:solidFill>
                <a:latin typeface="SassoonPrimaryInfant" pitchFamily="2" charset="0"/>
              </a:rPr>
              <a:t> </a:t>
            </a:r>
          </a:p>
          <a:p>
            <a:pPr marL="0" indent="0">
              <a:buNone/>
            </a:pPr>
            <a:r>
              <a:rPr lang="en-GB" sz="2000" dirty="0">
                <a:solidFill>
                  <a:schemeClr val="bg1">
                    <a:lumMod val="75000"/>
                    <a:lumOff val="25000"/>
                  </a:schemeClr>
                </a:solidFill>
                <a:latin typeface="SassoonPrimaryInfant" pitchFamily="2" charset="0"/>
              </a:rPr>
              <a:t>Our English work this term will focus on fiction writing linked to our whole school book, Alice in Wonderland. We will be looking at the characters and their emotions. We have been examining how their actions affect others.</a:t>
            </a:r>
          </a:p>
          <a:p>
            <a:pPr marL="0" indent="0">
              <a:buNone/>
            </a:pPr>
            <a:r>
              <a:rPr lang="en-GB" sz="2000" dirty="0">
                <a:solidFill>
                  <a:schemeClr val="bg1">
                    <a:lumMod val="75000"/>
                    <a:lumOff val="25000"/>
                  </a:schemeClr>
                </a:solidFill>
                <a:latin typeface="SassoonPrimaryInfant" pitchFamily="2" charset="0"/>
              </a:rPr>
              <a:t>Children will also be developing their spelling, grammar and punctuation skills in GPS lessons and learn more about how to respond to different texts. </a:t>
            </a:r>
          </a:p>
          <a:p>
            <a:pPr marL="0" indent="0">
              <a:buNone/>
            </a:pPr>
            <a:endParaRPr lang="en-GB" sz="2000" dirty="0">
              <a:solidFill>
                <a:schemeClr val="bg1">
                  <a:lumMod val="75000"/>
                  <a:lumOff val="25000"/>
                </a:schemeClr>
              </a:solidFill>
              <a:latin typeface="SassoonPrimaryInfant" pitchFamily="2" charset="0"/>
            </a:endParaRPr>
          </a:p>
          <a:p>
            <a:pPr marL="0" indent="0">
              <a:buNone/>
            </a:pPr>
            <a:endParaRPr lang="en-GB" sz="2000" dirty="0">
              <a:solidFill>
                <a:schemeClr val="bg1">
                  <a:lumMod val="75000"/>
                  <a:lumOff val="25000"/>
                </a:schemeClr>
              </a:solidFill>
              <a:latin typeface="SassoonPrimaryInfant" pitchFamily="2" charset="0"/>
            </a:endParaRPr>
          </a:p>
          <a:p>
            <a:pPr marL="0" indent="0">
              <a:buNone/>
            </a:pPr>
            <a:r>
              <a:rPr lang="en-GB" sz="2000" b="1" u="sng" dirty="0">
                <a:solidFill>
                  <a:schemeClr val="bg1">
                    <a:lumMod val="75000"/>
                    <a:lumOff val="25000"/>
                  </a:schemeClr>
                </a:solidFill>
                <a:latin typeface="SassoonPrimaryInfant" pitchFamily="2" charset="0"/>
              </a:rPr>
              <a:t>Spellings</a:t>
            </a:r>
          </a:p>
          <a:p>
            <a:pPr marL="0" indent="0">
              <a:buNone/>
            </a:pPr>
            <a:r>
              <a:rPr lang="en-GB" sz="2000" dirty="0">
                <a:solidFill>
                  <a:schemeClr val="bg1">
                    <a:lumMod val="75000"/>
                    <a:lumOff val="25000"/>
                  </a:schemeClr>
                </a:solidFill>
                <a:latin typeface="SassoonPrimaryInfant" pitchFamily="2" charset="0"/>
              </a:rPr>
              <a:t> We will be using Read Write Inc scheme of work following on from last year. Your child will be given new spellings to learn each week which will be sent home on a Thursday. Please look out for these spellings so that you can support your child, if necessary. We will be developing the children’s understanding and application of the words they bring home. We will be encouraging children to expand the vocabulary that they use.</a:t>
            </a:r>
          </a:p>
          <a:p>
            <a:pPr marL="0" indent="0">
              <a:buNone/>
            </a:pPr>
            <a:endParaRPr lang="en-GB" sz="2000" dirty="0">
              <a:solidFill>
                <a:srgbClr val="FF0000"/>
              </a:solidFill>
              <a:latin typeface="SassoonPrimaryInfant" pitchFamily="2" charset="0"/>
            </a:endParaRPr>
          </a:p>
          <a:p>
            <a:pPr marL="0" indent="0">
              <a:buNone/>
            </a:pPr>
            <a:endParaRPr lang="en-GB" sz="2000" dirty="0">
              <a:solidFill>
                <a:srgbClr val="FF0000"/>
              </a:solidFill>
              <a:latin typeface="SassoonPrimaryInfant" pitchFamily="2" charset="0"/>
            </a:endParaRPr>
          </a:p>
        </p:txBody>
      </p:sp>
      <p:pic>
        <p:nvPicPr>
          <p:cNvPr id="5" name="Picture 4">
            <a:extLst>
              <a:ext uri="{FF2B5EF4-FFF2-40B4-BE49-F238E27FC236}">
                <a16:creationId xmlns:a16="http://schemas.microsoft.com/office/drawing/2014/main" id="{8BDB8887-2FA6-40E2-A286-6E5BFC885B86}"/>
              </a:ext>
            </a:extLst>
          </p:cNvPr>
          <p:cNvPicPr>
            <a:picLocks noChangeAspect="1"/>
          </p:cNvPicPr>
          <p:nvPr/>
        </p:nvPicPr>
        <p:blipFill>
          <a:blip r:embed="rId2"/>
          <a:stretch>
            <a:fillRect/>
          </a:stretch>
        </p:blipFill>
        <p:spPr>
          <a:xfrm>
            <a:off x="7692598" y="116632"/>
            <a:ext cx="1101910" cy="1556725"/>
          </a:xfrm>
          <a:prstGeom prst="rect">
            <a:avLst/>
          </a:prstGeom>
        </p:spPr>
      </p:pic>
    </p:spTree>
    <p:extLst>
      <p:ext uri="{BB962C8B-B14F-4D97-AF65-F5344CB8AC3E}">
        <p14:creationId xmlns:p14="http://schemas.microsoft.com/office/powerpoint/2010/main" val="4091906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7504" y="274638"/>
            <a:ext cx="9036496" cy="595037"/>
          </a:xfrm>
        </p:spPr>
        <p:txBody>
          <a:bodyPr>
            <a:normAutofit fontScale="90000"/>
          </a:bodyPr>
          <a:lstStyle/>
          <a:p>
            <a:r>
              <a:rPr lang="en-GB" u="sng" dirty="0">
                <a:solidFill>
                  <a:schemeClr val="bg1">
                    <a:lumMod val="75000"/>
                    <a:lumOff val="25000"/>
                  </a:schemeClr>
                </a:solidFill>
                <a:latin typeface="SassoonPrimaryInfant" pitchFamily="2" charset="0"/>
              </a:rPr>
              <a:t> </a:t>
            </a:r>
            <a:r>
              <a:rPr lang="en-GB" b="1" u="sng" dirty="0">
                <a:solidFill>
                  <a:schemeClr val="bg1">
                    <a:lumMod val="75000"/>
                    <a:lumOff val="25000"/>
                  </a:schemeClr>
                </a:solidFill>
                <a:latin typeface="SassoonPrimaryInfant" pitchFamily="2" charset="0"/>
              </a:rPr>
              <a:t>Multiplication </a:t>
            </a:r>
          </a:p>
        </p:txBody>
      </p:sp>
      <p:sp>
        <p:nvSpPr>
          <p:cNvPr id="3" name="Content Placeholder 2"/>
          <p:cNvSpPr>
            <a:spLocks noGrp="1"/>
          </p:cNvSpPr>
          <p:nvPr>
            <p:ph idx="1"/>
          </p:nvPr>
        </p:nvSpPr>
        <p:spPr>
          <a:xfrm>
            <a:off x="107504" y="1700808"/>
            <a:ext cx="8928992" cy="4464496"/>
          </a:xfrm>
        </p:spPr>
        <p:txBody>
          <a:bodyPr>
            <a:normAutofit fontScale="92500" lnSpcReduction="10000"/>
          </a:bodyPr>
          <a:lstStyle/>
          <a:p>
            <a:pPr marL="0" indent="0" algn="just">
              <a:lnSpc>
                <a:spcPct val="120000"/>
              </a:lnSpc>
              <a:spcBef>
                <a:spcPts val="600"/>
              </a:spcBef>
              <a:spcAft>
                <a:spcPts val="600"/>
              </a:spcAft>
              <a:buNone/>
            </a:pPr>
            <a:r>
              <a:rPr lang="en-GB" sz="2000" dirty="0">
                <a:solidFill>
                  <a:schemeClr val="bg1">
                    <a:lumMod val="75000"/>
                    <a:lumOff val="25000"/>
                  </a:schemeClr>
                </a:solidFill>
                <a:latin typeface="SassoonPrimaryInfant" pitchFamily="2" charset="0"/>
              </a:rPr>
              <a:t>Times tables are an important part of your child’s learning. We will be embedding our learning by completing:</a:t>
            </a:r>
          </a:p>
          <a:p>
            <a:pPr marL="457200" indent="-457200" algn="just">
              <a:lnSpc>
                <a:spcPct val="120000"/>
              </a:lnSpc>
              <a:spcBef>
                <a:spcPts val="600"/>
              </a:spcBef>
              <a:spcAft>
                <a:spcPts val="600"/>
              </a:spcAft>
              <a:buFont typeface="+mj-lt"/>
              <a:buAutoNum type="alphaUcPeriod"/>
            </a:pPr>
            <a:r>
              <a:rPr lang="en-GB" sz="2000" dirty="0">
                <a:solidFill>
                  <a:schemeClr val="bg1">
                    <a:lumMod val="75000"/>
                    <a:lumOff val="25000"/>
                  </a:schemeClr>
                </a:solidFill>
                <a:latin typeface="SassoonPrimaryInfant" pitchFamily="2" charset="0"/>
              </a:rPr>
              <a:t>Rock star times tables daily</a:t>
            </a:r>
          </a:p>
          <a:p>
            <a:pPr marL="457200" indent="-457200" algn="just">
              <a:lnSpc>
                <a:spcPct val="120000"/>
              </a:lnSpc>
              <a:spcBef>
                <a:spcPts val="600"/>
              </a:spcBef>
              <a:spcAft>
                <a:spcPts val="600"/>
              </a:spcAft>
              <a:buFont typeface="+mj-lt"/>
              <a:buAutoNum type="alphaUcPeriod"/>
            </a:pPr>
            <a:r>
              <a:rPr lang="en-GB" sz="2000" dirty="0">
                <a:solidFill>
                  <a:schemeClr val="bg1">
                    <a:lumMod val="75000"/>
                    <a:lumOff val="25000"/>
                  </a:schemeClr>
                </a:solidFill>
                <a:latin typeface="SassoonPrimaryInfant" pitchFamily="2" charset="0"/>
              </a:rPr>
              <a:t>BBC Super movers times tables </a:t>
            </a:r>
          </a:p>
          <a:p>
            <a:pPr marL="457200" indent="-457200" algn="just">
              <a:lnSpc>
                <a:spcPct val="120000"/>
              </a:lnSpc>
              <a:spcBef>
                <a:spcPts val="600"/>
              </a:spcBef>
              <a:spcAft>
                <a:spcPts val="600"/>
              </a:spcAft>
              <a:buFont typeface="+mj-lt"/>
              <a:buAutoNum type="alphaUcPeriod"/>
            </a:pPr>
            <a:r>
              <a:rPr lang="en-GB" sz="2000" dirty="0">
                <a:solidFill>
                  <a:schemeClr val="bg1">
                    <a:lumMod val="75000"/>
                    <a:lumOff val="25000"/>
                  </a:schemeClr>
                </a:solidFill>
                <a:latin typeface="SassoonPrimaryInfant" pitchFamily="2" charset="0"/>
              </a:rPr>
              <a:t>Daily 10</a:t>
            </a:r>
          </a:p>
          <a:p>
            <a:pPr marL="457200" indent="-457200" algn="just">
              <a:lnSpc>
                <a:spcPct val="120000"/>
              </a:lnSpc>
              <a:spcBef>
                <a:spcPts val="600"/>
              </a:spcBef>
              <a:spcAft>
                <a:spcPts val="600"/>
              </a:spcAft>
              <a:buFont typeface="+mj-lt"/>
              <a:buAutoNum type="alphaUcPeriod"/>
            </a:pPr>
            <a:endParaRPr lang="en-GB" sz="2000" dirty="0">
              <a:solidFill>
                <a:schemeClr val="bg1">
                  <a:lumMod val="75000"/>
                  <a:lumOff val="25000"/>
                </a:schemeClr>
              </a:solidFill>
              <a:latin typeface="SassoonPrimaryInfant" pitchFamily="2" charset="0"/>
            </a:endParaRPr>
          </a:p>
          <a:p>
            <a:pPr marL="0" indent="0" algn="just">
              <a:lnSpc>
                <a:spcPct val="120000"/>
              </a:lnSpc>
              <a:spcBef>
                <a:spcPts val="600"/>
              </a:spcBef>
              <a:spcAft>
                <a:spcPts val="600"/>
              </a:spcAft>
              <a:buNone/>
            </a:pPr>
            <a:r>
              <a:rPr lang="en-GB" sz="2000" dirty="0">
                <a:solidFill>
                  <a:schemeClr val="bg1">
                    <a:lumMod val="75000"/>
                    <a:lumOff val="25000"/>
                  </a:schemeClr>
                </a:solidFill>
                <a:latin typeface="SassoonPrimaryInfant" pitchFamily="2" charset="0"/>
              </a:rPr>
              <a:t>The children have also been provided with a times table book to bring home.</a:t>
            </a:r>
          </a:p>
          <a:p>
            <a:pPr marL="0" indent="0" algn="just">
              <a:lnSpc>
                <a:spcPct val="120000"/>
              </a:lnSpc>
              <a:spcBef>
                <a:spcPts val="600"/>
              </a:spcBef>
              <a:spcAft>
                <a:spcPts val="600"/>
              </a:spcAft>
              <a:buNone/>
            </a:pPr>
            <a:r>
              <a:rPr lang="en-GB" sz="2000" dirty="0">
                <a:solidFill>
                  <a:schemeClr val="bg1">
                    <a:lumMod val="75000"/>
                    <a:lumOff val="25000"/>
                  </a:schemeClr>
                </a:solidFill>
                <a:latin typeface="SassoonPrimaryInfant" pitchFamily="2" charset="0"/>
              </a:rPr>
              <a:t>In this book you will be able to see which table we are practising at school.</a:t>
            </a:r>
          </a:p>
          <a:p>
            <a:pPr marL="0" indent="0" algn="just">
              <a:lnSpc>
                <a:spcPct val="120000"/>
              </a:lnSpc>
              <a:spcBef>
                <a:spcPts val="600"/>
              </a:spcBef>
              <a:spcAft>
                <a:spcPts val="600"/>
              </a:spcAft>
              <a:buNone/>
            </a:pPr>
            <a:r>
              <a:rPr lang="en-GB" sz="2000" dirty="0">
                <a:solidFill>
                  <a:schemeClr val="bg1">
                    <a:lumMod val="75000"/>
                    <a:lumOff val="25000"/>
                  </a:schemeClr>
                </a:solidFill>
                <a:latin typeface="SassoonPrimaryInfant" pitchFamily="2" charset="0"/>
              </a:rPr>
              <a:t>In the back of this book the children will complete a weekly times table test , which will support their fluency and retrieval skills.</a:t>
            </a:r>
          </a:p>
        </p:txBody>
      </p:sp>
      <p:pic>
        <p:nvPicPr>
          <p:cNvPr id="6" name="Picture 5">
            <a:extLst>
              <a:ext uri="{FF2B5EF4-FFF2-40B4-BE49-F238E27FC236}">
                <a16:creationId xmlns:a16="http://schemas.microsoft.com/office/drawing/2014/main" id="{0B53E9B9-02DA-473E-A781-7233060CCF55}"/>
              </a:ext>
            </a:extLst>
          </p:cNvPr>
          <p:cNvPicPr>
            <a:picLocks noChangeAspect="1"/>
          </p:cNvPicPr>
          <p:nvPr/>
        </p:nvPicPr>
        <p:blipFill>
          <a:blip r:embed="rId2"/>
          <a:stretch>
            <a:fillRect/>
          </a:stretch>
        </p:blipFill>
        <p:spPr>
          <a:xfrm>
            <a:off x="7380312" y="91313"/>
            <a:ext cx="1101910" cy="1393472"/>
          </a:xfrm>
          <a:prstGeom prst="rect">
            <a:avLst/>
          </a:prstGeom>
        </p:spPr>
      </p:pic>
    </p:spTree>
    <p:extLst>
      <p:ext uri="{BB962C8B-B14F-4D97-AF65-F5344CB8AC3E}">
        <p14:creationId xmlns:p14="http://schemas.microsoft.com/office/powerpoint/2010/main" val="1588692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AEE048B-B96F-432E-A954-59FD86A2766F}"/>
              </a:ext>
            </a:extLst>
          </p:cNvPr>
          <p:cNvPicPr>
            <a:picLocks noChangeAspect="1"/>
          </p:cNvPicPr>
          <p:nvPr/>
        </p:nvPicPr>
        <p:blipFill>
          <a:blip r:embed="rId2"/>
          <a:stretch>
            <a:fillRect/>
          </a:stretch>
        </p:blipFill>
        <p:spPr>
          <a:xfrm>
            <a:off x="107504" y="116632"/>
            <a:ext cx="7474344" cy="1066892"/>
          </a:xfrm>
          <a:prstGeom prst="rect">
            <a:avLst/>
          </a:prstGeom>
        </p:spPr>
      </p:pic>
      <p:sp>
        <p:nvSpPr>
          <p:cNvPr id="7" name="TextBox 6">
            <a:extLst>
              <a:ext uri="{FF2B5EF4-FFF2-40B4-BE49-F238E27FC236}">
                <a16:creationId xmlns:a16="http://schemas.microsoft.com/office/drawing/2014/main" id="{D94FD58D-ADF2-4E92-9405-5F308BDA5472}"/>
              </a:ext>
            </a:extLst>
          </p:cNvPr>
          <p:cNvSpPr txBox="1"/>
          <p:nvPr/>
        </p:nvSpPr>
        <p:spPr>
          <a:xfrm>
            <a:off x="395536" y="889844"/>
            <a:ext cx="7776864" cy="5632311"/>
          </a:xfrm>
          <a:prstGeom prst="rect">
            <a:avLst/>
          </a:prstGeom>
          <a:noFill/>
        </p:spPr>
        <p:txBody>
          <a:bodyPr wrap="square">
            <a:spAutoFit/>
          </a:bodyPr>
          <a:lstStyle/>
          <a:p>
            <a:r>
              <a:rPr lang="en-GB" sz="2400" dirty="0">
                <a:solidFill>
                  <a:schemeClr val="bg1">
                    <a:lumMod val="75000"/>
                    <a:lumOff val="25000"/>
                  </a:schemeClr>
                </a:solidFill>
                <a:latin typeface="SassoonPrimaryInfant"/>
              </a:rPr>
              <a:t>In 2016 the Government introduced the statutory Year 4 Multiplication Tables Check. This consists of: </a:t>
            </a:r>
          </a:p>
          <a:p>
            <a:r>
              <a:rPr lang="en-GB" sz="2400" dirty="0">
                <a:solidFill>
                  <a:schemeClr val="bg1">
                    <a:lumMod val="75000"/>
                    <a:lumOff val="25000"/>
                  </a:schemeClr>
                </a:solidFill>
                <a:latin typeface="SassoonPrimaryInfant"/>
              </a:rPr>
              <a:t>25 questions</a:t>
            </a:r>
          </a:p>
          <a:p>
            <a:r>
              <a:rPr lang="en-GB" sz="2400" dirty="0">
                <a:solidFill>
                  <a:schemeClr val="bg1">
                    <a:lumMod val="75000"/>
                    <a:lumOff val="25000"/>
                  </a:schemeClr>
                </a:solidFill>
                <a:latin typeface="SassoonPrimaryInfant"/>
              </a:rPr>
              <a:t>6 seconds to answer each one. </a:t>
            </a:r>
          </a:p>
          <a:p>
            <a:r>
              <a:rPr lang="en-GB" sz="2400" dirty="0">
                <a:solidFill>
                  <a:schemeClr val="bg1">
                    <a:lumMod val="75000"/>
                    <a:lumOff val="25000"/>
                  </a:schemeClr>
                </a:solidFill>
                <a:latin typeface="SassoonPrimaryInfant"/>
              </a:rPr>
              <a:t>A mix of times tables to 12 x 12. </a:t>
            </a:r>
          </a:p>
          <a:p>
            <a:endParaRPr lang="en-GB" sz="2400" dirty="0">
              <a:solidFill>
                <a:schemeClr val="bg1">
                  <a:lumMod val="75000"/>
                  <a:lumOff val="25000"/>
                </a:schemeClr>
              </a:solidFill>
              <a:latin typeface="SassoonPrimaryInfant"/>
            </a:endParaRPr>
          </a:p>
          <a:p>
            <a:r>
              <a:rPr lang="en-GB" sz="2400" dirty="0">
                <a:solidFill>
                  <a:schemeClr val="bg1">
                    <a:lumMod val="75000"/>
                    <a:lumOff val="25000"/>
                  </a:schemeClr>
                </a:solidFill>
                <a:latin typeface="SassoonPrimaryInfant"/>
              </a:rPr>
              <a:t>The purpose of the MTC is to determine whether pupils can recall their times tables fluently, which is essential for future success in mathematics. It will help schools to identify pupils who have not yet mastered their times tables, so that additional support can be provided.</a:t>
            </a:r>
          </a:p>
          <a:p>
            <a:endParaRPr lang="en-GB" sz="2400" dirty="0">
              <a:solidFill>
                <a:schemeClr val="bg1">
                  <a:lumMod val="75000"/>
                  <a:lumOff val="25000"/>
                </a:schemeClr>
              </a:solidFill>
              <a:latin typeface="SassoonPrimaryInfant"/>
            </a:endParaRPr>
          </a:p>
          <a:p>
            <a:r>
              <a:rPr lang="en-GB" sz="2400" dirty="0">
                <a:solidFill>
                  <a:schemeClr val="bg1">
                    <a:lumMod val="75000"/>
                    <a:lumOff val="25000"/>
                  </a:schemeClr>
                </a:solidFill>
                <a:latin typeface="SassoonPrimaryInfant"/>
              </a:rPr>
              <a:t>Please see more information here: https://www.gov.uk/guidance/multiplication-tables-checkdevelopment-process</a:t>
            </a:r>
          </a:p>
        </p:txBody>
      </p:sp>
      <p:pic>
        <p:nvPicPr>
          <p:cNvPr id="8" name="Picture 7">
            <a:extLst>
              <a:ext uri="{FF2B5EF4-FFF2-40B4-BE49-F238E27FC236}">
                <a16:creationId xmlns:a16="http://schemas.microsoft.com/office/drawing/2014/main" id="{237268FA-049B-4449-BEBC-11BFC0DD1D07}"/>
              </a:ext>
            </a:extLst>
          </p:cNvPr>
          <p:cNvPicPr>
            <a:picLocks noChangeAspect="1"/>
          </p:cNvPicPr>
          <p:nvPr/>
        </p:nvPicPr>
        <p:blipFill>
          <a:blip r:embed="rId3"/>
          <a:stretch>
            <a:fillRect/>
          </a:stretch>
        </p:blipFill>
        <p:spPr>
          <a:xfrm>
            <a:off x="7572120" y="191791"/>
            <a:ext cx="1097375" cy="1396105"/>
          </a:xfrm>
          <a:prstGeom prst="rect">
            <a:avLst/>
          </a:prstGeom>
        </p:spPr>
      </p:pic>
    </p:spTree>
    <p:extLst>
      <p:ext uri="{BB962C8B-B14F-4D97-AF65-F5344CB8AC3E}">
        <p14:creationId xmlns:p14="http://schemas.microsoft.com/office/powerpoint/2010/main" val="2485380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427F57F-33C5-4931-A150-44A01D502BD8}"/>
              </a:ext>
            </a:extLst>
          </p:cNvPr>
          <p:cNvPicPr>
            <a:picLocks noChangeAspect="1"/>
          </p:cNvPicPr>
          <p:nvPr/>
        </p:nvPicPr>
        <p:blipFill>
          <a:blip r:embed="rId2"/>
          <a:stretch>
            <a:fillRect/>
          </a:stretch>
        </p:blipFill>
        <p:spPr>
          <a:xfrm>
            <a:off x="9145" y="0"/>
            <a:ext cx="7474344" cy="1066892"/>
          </a:xfrm>
          <a:prstGeom prst="rect">
            <a:avLst/>
          </a:prstGeom>
        </p:spPr>
      </p:pic>
      <p:sp>
        <p:nvSpPr>
          <p:cNvPr id="4" name="TextBox 3">
            <a:extLst>
              <a:ext uri="{FF2B5EF4-FFF2-40B4-BE49-F238E27FC236}">
                <a16:creationId xmlns:a16="http://schemas.microsoft.com/office/drawing/2014/main" id="{0344876A-F854-4433-996B-61200F41F2FC}"/>
              </a:ext>
            </a:extLst>
          </p:cNvPr>
          <p:cNvSpPr txBox="1"/>
          <p:nvPr/>
        </p:nvSpPr>
        <p:spPr>
          <a:xfrm>
            <a:off x="182960" y="1556792"/>
            <a:ext cx="8964488" cy="3416320"/>
          </a:xfrm>
          <a:prstGeom prst="rect">
            <a:avLst/>
          </a:prstGeom>
          <a:noFill/>
        </p:spPr>
        <p:txBody>
          <a:bodyPr wrap="square">
            <a:spAutoFit/>
          </a:bodyPr>
          <a:lstStyle/>
          <a:p>
            <a:r>
              <a:rPr lang="en-GB" sz="2400" dirty="0">
                <a:solidFill>
                  <a:schemeClr val="bg1">
                    <a:lumMod val="75000"/>
                    <a:lumOff val="25000"/>
                  </a:schemeClr>
                </a:solidFill>
                <a:latin typeface="SassoonPrimaryInfant"/>
              </a:rPr>
              <a:t>We prepare for the test by using Times Tables Rockstar, as the ‘Sound Check’ part of the app mirrors the real test. Although your child may not know all of their tables right now, please do not worry we not only revise previous multiplication facts, but also learn all other tables to 12 x 12 in preparation for this check in the Summer term. It is important to encourage your child to use this app and practise their tables as much as possible to provide the best possible opportunities in further mathematics. This time could replace ‘gaming time’ for 20 minutes for example.</a:t>
            </a:r>
          </a:p>
        </p:txBody>
      </p:sp>
      <p:pic>
        <p:nvPicPr>
          <p:cNvPr id="5" name="Picture 4">
            <a:extLst>
              <a:ext uri="{FF2B5EF4-FFF2-40B4-BE49-F238E27FC236}">
                <a16:creationId xmlns:a16="http://schemas.microsoft.com/office/drawing/2014/main" id="{552154A8-41C6-4A84-9A1F-538D9BC8D9A7}"/>
              </a:ext>
            </a:extLst>
          </p:cNvPr>
          <p:cNvPicPr>
            <a:picLocks noChangeAspect="1"/>
          </p:cNvPicPr>
          <p:nvPr/>
        </p:nvPicPr>
        <p:blipFill>
          <a:blip r:embed="rId3"/>
          <a:stretch>
            <a:fillRect/>
          </a:stretch>
        </p:blipFill>
        <p:spPr>
          <a:xfrm>
            <a:off x="7668344" y="0"/>
            <a:ext cx="1101910" cy="1393472"/>
          </a:xfrm>
          <a:prstGeom prst="rect">
            <a:avLst/>
          </a:prstGeom>
        </p:spPr>
      </p:pic>
    </p:spTree>
    <p:extLst>
      <p:ext uri="{BB962C8B-B14F-4D97-AF65-F5344CB8AC3E}">
        <p14:creationId xmlns:p14="http://schemas.microsoft.com/office/powerpoint/2010/main" val="3713578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8230B9A-4475-4475-A1D9-1502ED451D09}"/>
              </a:ext>
            </a:extLst>
          </p:cNvPr>
          <p:cNvPicPr>
            <a:picLocks noChangeAspect="1"/>
          </p:cNvPicPr>
          <p:nvPr/>
        </p:nvPicPr>
        <p:blipFill>
          <a:blip r:embed="rId2"/>
          <a:stretch>
            <a:fillRect/>
          </a:stretch>
        </p:blipFill>
        <p:spPr>
          <a:xfrm>
            <a:off x="-27867" y="188640"/>
            <a:ext cx="7474344" cy="1066892"/>
          </a:xfrm>
          <a:prstGeom prst="rect">
            <a:avLst/>
          </a:prstGeom>
        </p:spPr>
      </p:pic>
      <p:sp>
        <p:nvSpPr>
          <p:cNvPr id="4" name="TextBox 3">
            <a:extLst>
              <a:ext uri="{FF2B5EF4-FFF2-40B4-BE49-F238E27FC236}">
                <a16:creationId xmlns:a16="http://schemas.microsoft.com/office/drawing/2014/main" id="{97363EB7-34B5-4699-AD30-6AE5692B144C}"/>
              </a:ext>
            </a:extLst>
          </p:cNvPr>
          <p:cNvSpPr txBox="1"/>
          <p:nvPr/>
        </p:nvSpPr>
        <p:spPr>
          <a:xfrm>
            <a:off x="467544" y="1556792"/>
            <a:ext cx="7344816" cy="452431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black">
                    <a:lumMod val="75000"/>
                    <a:lumOff val="25000"/>
                  </a:prstClr>
                </a:solidFill>
                <a:effectLst/>
                <a:uLnTx/>
                <a:uFillTx/>
                <a:latin typeface="SassoonPrimaryInfant"/>
                <a:ea typeface="+mn-ea"/>
                <a:cs typeface="+mn-cs"/>
              </a:rPr>
              <a:t>In the app there are 3 main ways to practise times tables. Each week the multiplication tables we are focusing on will be set in Garage section of the app. Children are encouraged to also begin becoming familiar with the Sound Check section as soon as possible. This gives children tables up to 12 x 12 allowing us to see the progress made as your child learns each new table. They will also become familiar with the test layout and pressure of the 6 seconds. Finally, the Studio section of the allows children to improve their speed, helping them to reduce their recall down to the 6 seconds required on the test. </a:t>
            </a:r>
          </a:p>
        </p:txBody>
      </p:sp>
      <p:pic>
        <p:nvPicPr>
          <p:cNvPr id="5" name="Picture 4">
            <a:extLst>
              <a:ext uri="{FF2B5EF4-FFF2-40B4-BE49-F238E27FC236}">
                <a16:creationId xmlns:a16="http://schemas.microsoft.com/office/drawing/2014/main" id="{08B45273-1F4F-4586-BB6F-DBFA7D449779}"/>
              </a:ext>
            </a:extLst>
          </p:cNvPr>
          <p:cNvPicPr>
            <a:picLocks noChangeAspect="1"/>
          </p:cNvPicPr>
          <p:nvPr/>
        </p:nvPicPr>
        <p:blipFill>
          <a:blip r:embed="rId3"/>
          <a:stretch>
            <a:fillRect/>
          </a:stretch>
        </p:blipFill>
        <p:spPr>
          <a:xfrm>
            <a:off x="7380312" y="91313"/>
            <a:ext cx="1101910" cy="1393472"/>
          </a:xfrm>
          <a:prstGeom prst="rect">
            <a:avLst/>
          </a:prstGeom>
        </p:spPr>
      </p:pic>
    </p:spTree>
    <p:extLst>
      <p:ext uri="{BB962C8B-B14F-4D97-AF65-F5344CB8AC3E}">
        <p14:creationId xmlns:p14="http://schemas.microsoft.com/office/powerpoint/2010/main" val="2071595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DEB3E-21AF-47D6-B789-B83C77BB8E92}"/>
              </a:ext>
            </a:extLst>
          </p:cNvPr>
          <p:cNvSpPr>
            <a:spLocks noGrp="1"/>
          </p:cNvSpPr>
          <p:nvPr>
            <p:ph type="title"/>
          </p:nvPr>
        </p:nvSpPr>
        <p:spPr>
          <a:xfrm>
            <a:off x="421196" y="62940"/>
            <a:ext cx="8229600" cy="773772"/>
          </a:xfrm>
          <a:solidFill>
            <a:srgbClr val="92D050"/>
          </a:solidFill>
        </p:spPr>
        <p:txBody>
          <a:bodyPr>
            <a:normAutofit/>
          </a:bodyPr>
          <a:lstStyle/>
          <a:p>
            <a:r>
              <a:rPr lang="en-GB" sz="4000" b="1" u="sng" dirty="0">
                <a:solidFill>
                  <a:schemeClr val="bg1">
                    <a:lumMod val="75000"/>
                    <a:lumOff val="25000"/>
                  </a:schemeClr>
                </a:solidFill>
                <a:latin typeface="SassoonPrimaryInfant" pitchFamily="2" charset="0"/>
              </a:rPr>
              <a:t>Homework </a:t>
            </a:r>
          </a:p>
        </p:txBody>
      </p:sp>
      <p:sp>
        <p:nvSpPr>
          <p:cNvPr id="3" name="Content Placeholder 2">
            <a:extLst>
              <a:ext uri="{FF2B5EF4-FFF2-40B4-BE49-F238E27FC236}">
                <a16:creationId xmlns:a16="http://schemas.microsoft.com/office/drawing/2014/main" id="{4C376250-81F5-48C9-87E4-BF7370CBF7DD}"/>
              </a:ext>
            </a:extLst>
          </p:cNvPr>
          <p:cNvSpPr>
            <a:spLocks noGrp="1"/>
          </p:cNvSpPr>
          <p:nvPr>
            <p:ph idx="1"/>
          </p:nvPr>
        </p:nvSpPr>
        <p:spPr>
          <a:xfrm>
            <a:off x="215516" y="764704"/>
            <a:ext cx="8712968" cy="5775250"/>
          </a:xfrm>
        </p:spPr>
        <p:txBody>
          <a:bodyPr>
            <a:normAutofit/>
          </a:bodyPr>
          <a:lstStyle/>
          <a:p>
            <a:pPr marL="0" indent="0" algn="just">
              <a:buNone/>
            </a:pPr>
            <a:r>
              <a:rPr lang="en-GB" sz="2400" dirty="0">
                <a:solidFill>
                  <a:schemeClr val="bg1">
                    <a:lumMod val="75000"/>
                    <a:lumOff val="25000"/>
                  </a:schemeClr>
                </a:solidFill>
                <a:latin typeface="SassoonPrimaryInfant" pitchFamily="2" charset="0"/>
              </a:rPr>
              <a:t>Homework will include weekly reading, spellings and tables.</a:t>
            </a:r>
          </a:p>
          <a:p>
            <a:pPr algn="just"/>
            <a:r>
              <a:rPr lang="en-GB" sz="2400" b="1" dirty="0">
                <a:solidFill>
                  <a:schemeClr val="bg1">
                    <a:lumMod val="75000"/>
                    <a:lumOff val="25000"/>
                  </a:schemeClr>
                </a:solidFill>
                <a:latin typeface="SassoonPrimaryInfant" pitchFamily="2" charset="0"/>
              </a:rPr>
              <a:t>Reading: </a:t>
            </a:r>
            <a:r>
              <a:rPr lang="en-GB" sz="2400" dirty="0">
                <a:solidFill>
                  <a:schemeClr val="bg1">
                    <a:lumMod val="75000"/>
                    <a:lumOff val="25000"/>
                  </a:schemeClr>
                </a:solidFill>
                <a:latin typeface="SassoonPrimaryInfant" pitchFamily="2" charset="0"/>
              </a:rPr>
              <a:t>Each week a child will bring home a book to read, please share this with your child and use the question help sheet on our website to help develop their understanding.</a:t>
            </a:r>
          </a:p>
          <a:p>
            <a:pPr algn="just"/>
            <a:r>
              <a:rPr lang="en-GB" sz="2400" b="1" dirty="0">
                <a:solidFill>
                  <a:schemeClr val="bg1">
                    <a:lumMod val="75000"/>
                    <a:lumOff val="25000"/>
                  </a:schemeClr>
                </a:solidFill>
                <a:latin typeface="SassoonPrimaryInfant" pitchFamily="2" charset="0"/>
              </a:rPr>
              <a:t>Times Tables: </a:t>
            </a:r>
            <a:r>
              <a:rPr lang="en-GB" sz="2400" dirty="0">
                <a:solidFill>
                  <a:schemeClr val="bg1">
                    <a:lumMod val="75000"/>
                    <a:lumOff val="25000"/>
                  </a:schemeClr>
                </a:solidFill>
                <a:latin typeface="SassoonPrimaryInfant" pitchFamily="2" charset="0"/>
              </a:rPr>
              <a:t>Each week children will be given a times tables focus for a test on </a:t>
            </a:r>
            <a:r>
              <a:rPr lang="en-GB" sz="2400" b="1" dirty="0">
                <a:solidFill>
                  <a:schemeClr val="bg1">
                    <a:lumMod val="75000"/>
                    <a:lumOff val="25000"/>
                  </a:schemeClr>
                </a:solidFill>
                <a:latin typeface="SassoonPrimaryInfant" pitchFamily="2" charset="0"/>
              </a:rPr>
              <a:t>Thursday</a:t>
            </a:r>
            <a:r>
              <a:rPr lang="en-GB" sz="2400" dirty="0">
                <a:solidFill>
                  <a:schemeClr val="bg1">
                    <a:lumMod val="75000"/>
                    <a:lumOff val="25000"/>
                  </a:schemeClr>
                </a:solidFill>
                <a:latin typeface="SassoonPrimaryInfant" pitchFamily="2" charset="0"/>
              </a:rPr>
              <a:t>. These will be set and can be practised using the Garage settings on Times Tables Rock stars.</a:t>
            </a:r>
          </a:p>
          <a:p>
            <a:pPr algn="just">
              <a:lnSpc>
                <a:spcPct val="120000"/>
              </a:lnSpc>
              <a:spcBef>
                <a:spcPts val="600"/>
              </a:spcBef>
              <a:spcAft>
                <a:spcPts val="600"/>
              </a:spcAft>
            </a:pPr>
            <a:r>
              <a:rPr lang="en-GB" sz="2400" b="1" dirty="0">
                <a:solidFill>
                  <a:schemeClr val="bg1">
                    <a:lumMod val="75000"/>
                    <a:lumOff val="25000"/>
                  </a:schemeClr>
                </a:solidFill>
                <a:latin typeface="SassoonPrimaryInfant" pitchFamily="2" charset="0"/>
              </a:rPr>
              <a:t>Spellings: </a:t>
            </a:r>
            <a:r>
              <a:rPr lang="en-GB" sz="2400" dirty="0">
                <a:solidFill>
                  <a:schemeClr val="bg1">
                    <a:lumMod val="75000"/>
                    <a:lumOff val="25000"/>
                  </a:schemeClr>
                </a:solidFill>
                <a:latin typeface="SassoonPrimaryInfant" pitchFamily="2" charset="0"/>
              </a:rPr>
              <a:t>The children have been provided with a spelling book to bring home. In this book you will be able to see which table we are practising at school. In the back of this book the children will complete a weekly spelling test on a </a:t>
            </a:r>
            <a:r>
              <a:rPr lang="en-GB" sz="2400" b="1" dirty="0">
                <a:solidFill>
                  <a:schemeClr val="bg1">
                    <a:lumMod val="75000"/>
                    <a:lumOff val="25000"/>
                  </a:schemeClr>
                </a:solidFill>
                <a:latin typeface="SassoonPrimaryInfant" pitchFamily="2" charset="0"/>
              </a:rPr>
              <a:t>Thursday</a:t>
            </a:r>
            <a:r>
              <a:rPr lang="en-GB" sz="2400" dirty="0">
                <a:solidFill>
                  <a:schemeClr val="bg1">
                    <a:lumMod val="75000"/>
                    <a:lumOff val="25000"/>
                  </a:schemeClr>
                </a:solidFill>
                <a:latin typeface="SassoonPrimaryInfant" pitchFamily="2" charset="0"/>
              </a:rPr>
              <a:t> , which will support their fluency and retrieval skills.</a:t>
            </a:r>
          </a:p>
          <a:p>
            <a:pPr algn="just">
              <a:lnSpc>
                <a:spcPct val="120000"/>
              </a:lnSpc>
              <a:spcBef>
                <a:spcPts val="600"/>
              </a:spcBef>
              <a:spcAft>
                <a:spcPts val="600"/>
              </a:spcAft>
            </a:pPr>
            <a:r>
              <a:rPr lang="en-GB" sz="2400" dirty="0">
                <a:solidFill>
                  <a:schemeClr val="bg1">
                    <a:lumMod val="75000"/>
                    <a:lumOff val="25000"/>
                  </a:schemeClr>
                </a:solidFill>
                <a:latin typeface="SassoonPrimaryInfant" pitchFamily="2" charset="0"/>
              </a:rPr>
              <a:t>These 3 books should be brought to school every day.</a:t>
            </a:r>
          </a:p>
          <a:p>
            <a:pPr algn="just"/>
            <a:endParaRPr lang="en-GB" sz="2400" dirty="0">
              <a:solidFill>
                <a:schemeClr val="bg1">
                  <a:lumMod val="75000"/>
                  <a:lumOff val="25000"/>
                </a:schemeClr>
              </a:solidFill>
              <a:latin typeface="SassoonPrimaryInfant" pitchFamily="2" charset="0"/>
            </a:endParaRPr>
          </a:p>
          <a:p>
            <a:pPr marL="0" indent="0" algn="just">
              <a:buNone/>
            </a:pPr>
            <a:endParaRPr lang="en-GB" sz="2000" u="sng" dirty="0">
              <a:solidFill>
                <a:srgbClr val="00B050"/>
              </a:solidFill>
              <a:latin typeface="SassoonPrimaryInfant" pitchFamily="2" charset="0"/>
            </a:endParaRPr>
          </a:p>
        </p:txBody>
      </p:sp>
      <p:pic>
        <p:nvPicPr>
          <p:cNvPr id="5" name="Picture 4">
            <a:extLst>
              <a:ext uri="{FF2B5EF4-FFF2-40B4-BE49-F238E27FC236}">
                <a16:creationId xmlns:a16="http://schemas.microsoft.com/office/drawing/2014/main" id="{48B1D966-B542-47D6-908B-62FED64C3786}"/>
              </a:ext>
            </a:extLst>
          </p:cNvPr>
          <p:cNvPicPr>
            <a:picLocks noChangeAspect="1"/>
          </p:cNvPicPr>
          <p:nvPr/>
        </p:nvPicPr>
        <p:blipFill>
          <a:blip r:embed="rId2"/>
          <a:stretch>
            <a:fillRect/>
          </a:stretch>
        </p:blipFill>
        <p:spPr>
          <a:xfrm>
            <a:off x="7944930" y="62940"/>
            <a:ext cx="911546" cy="1152738"/>
          </a:xfrm>
          <a:prstGeom prst="rect">
            <a:avLst/>
          </a:prstGeom>
        </p:spPr>
      </p:pic>
    </p:spTree>
    <p:extLst>
      <p:ext uri="{BB962C8B-B14F-4D97-AF65-F5344CB8AC3E}">
        <p14:creationId xmlns:p14="http://schemas.microsoft.com/office/powerpoint/2010/main" val="12548627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1421</TotalTime>
  <Words>1356</Words>
  <Application>Microsoft Office PowerPoint</Application>
  <PresentationFormat>On-screen Show (4:3)</PresentationFormat>
  <Paragraphs>83</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SassoonPrimaryInfant</vt:lpstr>
      <vt:lpstr>Office Theme</vt:lpstr>
      <vt:lpstr>Welcome Information</vt:lpstr>
      <vt:lpstr>Expectations</vt:lpstr>
      <vt:lpstr>Lunch and break times </vt:lpstr>
      <vt:lpstr>Year 3 &amp; 4 Overview</vt:lpstr>
      <vt:lpstr> Multiplication </vt:lpstr>
      <vt:lpstr>PowerPoint Presentation</vt:lpstr>
      <vt:lpstr>PowerPoint Presentation</vt:lpstr>
      <vt:lpstr>PowerPoint Presentation</vt:lpstr>
      <vt:lpstr>Homework </vt:lpstr>
      <vt:lpstr>Support</vt:lpstr>
      <vt:lpstr>Uniform</vt:lpstr>
      <vt:lpstr>Exciting Opportunities </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4 Welcome meeting</dc:title>
  <dc:creator>quenten dodds</dc:creator>
  <cp:lastModifiedBy>Gillian Ellin</cp:lastModifiedBy>
  <cp:revision>47</cp:revision>
  <dcterms:created xsi:type="dcterms:W3CDTF">2016-10-03T19:44:13Z</dcterms:created>
  <dcterms:modified xsi:type="dcterms:W3CDTF">2025-07-14T06:41:39Z</dcterms:modified>
</cp:coreProperties>
</file>