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3" r:id="rId6"/>
    <p:sldId id="304" r:id="rId7"/>
    <p:sldId id="305" r:id="rId8"/>
    <p:sldId id="308" r:id="rId9"/>
    <p:sldId id="307" r:id="rId10"/>
    <p:sldId id="309" r:id="rId11"/>
    <p:sldId id="310" r:id="rId12"/>
    <p:sldId id="311" r:id="rId13"/>
    <p:sldId id="312" r:id="rId14"/>
    <p:sldId id="313" r:id="rId15"/>
    <p:sldId id="316" r:id="rId16"/>
    <p:sldId id="321" r:id="rId17"/>
    <p:sldId id="315" r:id="rId18"/>
    <p:sldId id="319" r:id="rId19"/>
    <p:sldId id="320" r:id="rId20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0"/>
  </p:normalViewPr>
  <p:slideViewPr>
    <p:cSldViewPr>
      <p:cViewPr varScale="1">
        <p:scale>
          <a:sx n="80" d="100"/>
          <a:sy n="80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8F7A863-EF6B-4E8F-A13B-CB811F6AE96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CD241C0-E24F-4298-994E-796CC2557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3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712E-1806-4CFF-8D4D-848AE3BFB89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3D8A0-4AD7-44BA-9B73-73E8E36E8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7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D8A0-4AD7-44BA-9B73-73E8E36E82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2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9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4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0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7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3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7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2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D3B8-5568-4956-B77D-C6BE5A1E20B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0D62-6F2F-42A4-98BB-7C596DD71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1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3701" y="2348880"/>
            <a:ext cx="91764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Year 2 Parents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2023/2024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60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AABC4-3667-16B0-210D-E1F250236B55}"/>
              </a:ext>
            </a:extLst>
          </p:cNvPr>
          <p:cNvSpPr txBox="1"/>
          <p:nvPr/>
        </p:nvSpPr>
        <p:spPr>
          <a:xfrm>
            <a:off x="107504" y="2136338"/>
            <a:ext cx="878497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 put your child’s book in their bag every day.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aim to change reading books weekly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aim to hear each child read individually at least once a week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use ‘Class Novels’ to support reading, these are books that we read as a whole class and use as a focal point for our work</a:t>
            </a:r>
          </a:p>
        </p:txBody>
      </p:sp>
    </p:spTree>
    <p:extLst>
      <p:ext uri="{BB962C8B-B14F-4D97-AF65-F5344CB8AC3E}">
        <p14:creationId xmlns:p14="http://schemas.microsoft.com/office/powerpoint/2010/main" val="195043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52A4B-D327-F571-75C3-13B96026277D}"/>
              </a:ext>
            </a:extLst>
          </p:cNvPr>
          <p:cNvSpPr txBox="1"/>
          <p:nvPr/>
        </p:nvSpPr>
        <p:spPr>
          <a:xfrm>
            <a:off x="323528" y="2274838"/>
            <a:ext cx="84969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the end of Year 2 the children should be able to recall the multiplication and related division facts of the 2, 5, 10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They will have a weekly assessment called a ‘Skills Check’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 are encouraged to use Times Tables Rock Stars at home weekly, at least.</a:t>
            </a:r>
          </a:p>
        </p:txBody>
      </p:sp>
    </p:spTree>
    <p:extLst>
      <p:ext uri="{BB962C8B-B14F-4D97-AF65-F5344CB8AC3E}">
        <p14:creationId xmlns:p14="http://schemas.microsoft.com/office/powerpoint/2010/main" val="185929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7AE20-ED09-F5C6-3E16-6E6D95D8738E}"/>
              </a:ext>
            </a:extLst>
          </p:cNvPr>
          <p:cNvSpPr txBox="1"/>
          <p:nvPr/>
        </p:nvSpPr>
        <p:spPr>
          <a:xfrm>
            <a:off x="179512" y="1988840"/>
            <a:ext cx="89644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 Daily (please comment so we can keep track)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Spellings weekly – given out on a Friday and tested on a Thursday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Times tables weekly – given out on a Friday and tested on a Thursday </a:t>
            </a:r>
          </a:p>
        </p:txBody>
      </p:sp>
    </p:spTree>
    <p:extLst>
      <p:ext uri="{BB962C8B-B14F-4D97-AF65-F5344CB8AC3E}">
        <p14:creationId xmlns:p14="http://schemas.microsoft.com/office/powerpoint/2010/main" val="148004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7186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D1912-4121-2352-CAA5-A2A6E9DCEADF}"/>
              </a:ext>
            </a:extLst>
          </p:cNvPr>
          <p:cNvSpPr txBox="1"/>
          <p:nvPr/>
        </p:nvSpPr>
        <p:spPr>
          <a:xfrm>
            <a:off x="179512" y="1772816"/>
            <a:ext cx="82089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These are assessments that will be carried out in May 2024.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They are no longer statutory.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assessments are in English,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maths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Spelling, Punctuation and Grammar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children in Year 2 will sit the assessments, unless it is apparent that a child cannot access the material. </a:t>
            </a:r>
          </a:p>
        </p:txBody>
      </p:sp>
    </p:spTree>
    <p:extLst>
      <p:ext uri="{BB962C8B-B14F-4D97-AF65-F5344CB8AC3E}">
        <p14:creationId xmlns:p14="http://schemas.microsoft.com/office/powerpoint/2010/main" val="2856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7186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Behaviour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management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D1912-4121-2352-CAA5-A2A6E9DCEADF}"/>
              </a:ext>
            </a:extLst>
          </p:cNvPr>
          <p:cNvSpPr txBox="1"/>
          <p:nvPr/>
        </p:nvSpPr>
        <p:spPr>
          <a:xfrm>
            <a:off x="179512" y="1772816"/>
            <a:ext cx="82089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Cubes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Greenies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Golden Time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58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67008" y="0"/>
            <a:ext cx="70428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 speak to us 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you have any concerns </a:t>
            </a:r>
            <a:r>
              <a:rPr lang="en-GB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whatsoever!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1D639-DF37-4FF7-2A86-B10A239179EC}"/>
              </a:ext>
            </a:extLst>
          </p:cNvPr>
          <p:cNvSpPr txBox="1"/>
          <p:nvPr/>
        </p:nvSpPr>
        <p:spPr>
          <a:xfrm>
            <a:off x="395536" y="2690336"/>
            <a:ext cx="80648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Leave a message on the door in the mornings or catch us at the end of the day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Make an appointment for a longer meeting if necessary</a:t>
            </a:r>
          </a:p>
        </p:txBody>
      </p:sp>
    </p:spTree>
    <p:extLst>
      <p:ext uri="{BB962C8B-B14F-4D97-AF65-F5344CB8AC3E}">
        <p14:creationId xmlns:p14="http://schemas.microsoft.com/office/powerpoint/2010/main" val="24066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7186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 Website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D1912-4121-2352-CAA5-A2A6E9DCEADF}"/>
              </a:ext>
            </a:extLst>
          </p:cNvPr>
          <p:cNvSpPr txBox="1"/>
          <p:nvPr/>
        </p:nvSpPr>
        <p:spPr>
          <a:xfrm>
            <a:off x="179512" y="3284984"/>
            <a:ext cx="82089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The school website is where you can access all of the learning support and learning at home materials</a:t>
            </a:r>
          </a:p>
          <a:p>
            <a:pPr lvl="0"/>
            <a:endParaRPr lang="en-GB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69527-83EE-50F1-FD40-F97784479AFB}"/>
              </a:ext>
            </a:extLst>
          </p:cNvPr>
          <p:cNvSpPr txBox="1"/>
          <p:nvPr/>
        </p:nvSpPr>
        <p:spPr>
          <a:xfrm>
            <a:off x="683568" y="2110787"/>
            <a:ext cx="763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https://www.stgcps.org/web</a:t>
            </a:r>
          </a:p>
        </p:txBody>
      </p:sp>
    </p:spTree>
    <p:extLst>
      <p:ext uri="{BB962C8B-B14F-4D97-AF65-F5344CB8AC3E}">
        <p14:creationId xmlns:p14="http://schemas.microsoft.com/office/powerpoint/2010/main" val="189130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92696"/>
            <a:ext cx="917645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Morning Routines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Hang things up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 records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books in trays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Breakfast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Morning Task 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82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 2’s timetable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C6024-2624-4ACB-BD4F-E4AE236C9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4945"/>
            <a:ext cx="80648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1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Break Times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408CC-02E0-FC8F-AAEB-1E675AC60F6E}"/>
              </a:ext>
            </a:extLst>
          </p:cNvPr>
          <p:cNvSpPr txBox="1"/>
          <p:nvPr/>
        </p:nvSpPr>
        <p:spPr>
          <a:xfrm>
            <a:off x="107504" y="1720840"/>
            <a:ext cx="89289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 2 use the main yard for morning, lunch and afternoon play and have access to PE equipment at lunchtimes.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 have a selection of fruit/vegetables that they can enjoy.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encourage the children to use the toilets as they come into school and during break times. 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23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Dinner Times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A4EAB-7A07-B6CB-EC5C-660C2DF46062}"/>
              </a:ext>
            </a:extLst>
          </p:cNvPr>
          <p:cNvSpPr txBox="1"/>
          <p:nvPr/>
        </p:nvSpPr>
        <p:spPr>
          <a:xfrm>
            <a:off x="107504" y="1772816"/>
            <a:ext cx="89289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Packed lunches and school dinners sit together in the hall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Most days, children have 4 meal options for their school dinners (+ a salad bar)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 requires (at least) a week’s notice of a change between school dinners and packed lunches</a:t>
            </a:r>
          </a:p>
        </p:txBody>
      </p:sp>
    </p:spTree>
    <p:extLst>
      <p:ext uri="{BB962C8B-B14F-4D97-AF65-F5344CB8AC3E}">
        <p14:creationId xmlns:p14="http://schemas.microsoft.com/office/powerpoint/2010/main" val="220001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 Uniform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6DCA4-F7C1-234F-B204-6E6728579D9C}"/>
              </a:ext>
            </a:extLst>
          </p:cNvPr>
          <p:cNvSpPr txBox="1"/>
          <p:nvPr/>
        </p:nvSpPr>
        <p:spPr>
          <a:xfrm>
            <a:off x="0" y="2044006"/>
            <a:ext cx="90364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 ensure your child has plain black shoes or trainers to wear for school and a separate pair of plain trainers for PE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jewellery is to be worn apart from simple, plain stud earrings, which must be removed for PE (or covered with plasters if this is not possible)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Hair must be tied back from a child’s face.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 write your child’s name on </a:t>
            </a:r>
            <a:r>
              <a:rPr lang="en-GB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everything. </a:t>
            </a:r>
            <a:endParaRPr lang="en-GB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67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Illness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7853A-8FC3-0590-80C8-B807F5BF67AB}"/>
              </a:ext>
            </a:extLst>
          </p:cNvPr>
          <p:cNvSpPr txBox="1"/>
          <p:nvPr/>
        </p:nvSpPr>
        <p:spPr>
          <a:xfrm>
            <a:off x="251520" y="2136339"/>
            <a:ext cx="83529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your child is too ill to attend school, please contact school office as soon as you can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 keep your child at home if they have a temperature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Medicines – handed in to an adult, not kept in children’s bags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Medical form only available from office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Inhalers/</a:t>
            </a:r>
            <a:r>
              <a:rPr lang="en-GB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Epipens</a:t>
            </a: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kept in classrooms</a:t>
            </a:r>
          </a:p>
        </p:txBody>
      </p:sp>
    </p:spTree>
    <p:extLst>
      <p:ext uri="{BB962C8B-B14F-4D97-AF65-F5344CB8AC3E}">
        <p14:creationId xmlns:p14="http://schemas.microsoft.com/office/powerpoint/2010/main" val="38300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FC6D7-1889-A164-E3BE-2FE3AA2EEAB4}"/>
              </a:ext>
            </a:extLst>
          </p:cNvPr>
          <p:cNvSpPr txBox="1"/>
          <p:nvPr/>
        </p:nvSpPr>
        <p:spPr>
          <a:xfrm>
            <a:off x="-1831" y="2110787"/>
            <a:ext cx="900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half-term we are doing PE on a Wednesday.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 to come to school in P.E. Kits   (all plain &amp; </a:t>
            </a:r>
            <a:r>
              <a:rPr lang="en-GB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named</a:t>
            </a: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747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2D798C-AA87-6144-19BA-CA931256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" t="10115" r="75853" b="61692"/>
          <a:stretch/>
        </p:blipFill>
        <p:spPr bwMode="auto">
          <a:xfrm>
            <a:off x="0" y="-1"/>
            <a:ext cx="1867008" cy="1556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1D43A-EA36-8BF6-61A0-AA40751052D3}"/>
              </a:ext>
            </a:extLst>
          </p:cNvPr>
          <p:cNvSpPr txBox="1"/>
          <p:nvPr/>
        </p:nvSpPr>
        <p:spPr>
          <a:xfrm>
            <a:off x="1849630" y="593728"/>
            <a:ext cx="54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3A53A-A3A9-6AEA-EF05-66B7C7B05C6C}"/>
              </a:ext>
            </a:extLst>
          </p:cNvPr>
          <p:cNvSpPr txBox="1"/>
          <p:nvPr/>
        </p:nvSpPr>
        <p:spPr>
          <a:xfrm>
            <a:off x="107504" y="1916832"/>
            <a:ext cx="8640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important to your child’s learning that they are heard reading by an adult every day, even if it is for a few minutes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 sign your child’s reading record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 read personal books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 are encouraged to access Reading Eggs at home every week.</a:t>
            </a:r>
          </a:p>
        </p:txBody>
      </p:sp>
    </p:spTree>
    <p:extLst>
      <p:ext uri="{BB962C8B-B14F-4D97-AF65-F5344CB8AC3E}">
        <p14:creationId xmlns:p14="http://schemas.microsoft.com/office/powerpoint/2010/main" val="154382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B9C1824EC3540B14A518F9E2AA44B" ma:contentTypeVersion="11" ma:contentTypeDescription="Create a new document." ma:contentTypeScope="" ma:versionID="89bc434138e514cd7752e22fc0aab3c4">
  <xsd:schema xmlns:xsd="http://www.w3.org/2001/XMLSchema" xmlns:xs="http://www.w3.org/2001/XMLSchema" xmlns:p="http://schemas.microsoft.com/office/2006/metadata/properties" xmlns:ns2="03f4e3f9-891a-4e5d-9afa-76b3baa45331" xmlns:ns3="34bd3385-800b-47cb-90b4-75bbbfd2e094" targetNamespace="http://schemas.microsoft.com/office/2006/metadata/properties" ma:root="true" ma:fieldsID="339ff42ba85f896e95a4375ed4e9e6f9" ns2:_="" ns3:_="">
    <xsd:import namespace="03f4e3f9-891a-4e5d-9afa-76b3baa45331"/>
    <xsd:import namespace="34bd3385-800b-47cb-90b4-75bbbfd2e0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4e3f9-891a-4e5d-9afa-76b3baa45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e2c104c-782b-4a07-9467-75f9e1c136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d3385-800b-47cb-90b4-75bbbfd2e0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f96fb8-605d-4aa0-ab42-706c319f460a}" ma:internalName="TaxCatchAll" ma:showField="CatchAllData" ma:web="34bd3385-800b-47cb-90b4-75bbbfd2e0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bd3385-800b-47cb-90b4-75bbbfd2e094" xsi:nil="true"/>
    <lcf76f155ced4ddcb4097134ff3c332f xmlns="03f4e3f9-891a-4e5d-9afa-76b3baa453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09B1A4-B203-4707-B509-FEF1A252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B0AFA-BFAE-46A2-87FE-6A17A8D45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f4e3f9-891a-4e5d-9afa-76b3baa45331"/>
    <ds:schemaRef ds:uri="34bd3385-800b-47cb-90b4-75bbbfd2e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093688-6E38-494E-9446-154E3E6A7718}">
  <ds:schemaRefs>
    <ds:schemaRef ds:uri="http://schemas.microsoft.com/office/2006/metadata/properties"/>
    <ds:schemaRef ds:uri="http://schemas.microsoft.com/office/infopath/2007/PartnerControls"/>
    <ds:schemaRef ds:uri="34bd3385-800b-47cb-90b4-75bbbfd2e094"/>
    <ds:schemaRef ds:uri="03f4e3f9-891a-4e5d-9afa-76b3baa453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615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Adam Howard</cp:lastModifiedBy>
  <cp:revision>52</cp:revision>
  <cp:lastPrinted>2022-09-20T09:30:25Z</cp:lastPrinted>
  <dcterms:created xsi:type="dcterms:W3CDTF">2016-09-20T11:26:30Z</dcterms:created>
  <dcterms:modified xsi:type="dcterms:W3CDTF">2023-10-17T13:12:09Z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0x01010004AB9C1824EC3540B14A518F9E2AA44B</vt:lpwstr>
  </property>
  <property fmtid="{D5CDD505-2E9C-101B-9397-08002B2CF9AE}" pid="3" name="Order">
    <vt:r8>1723000</vt:r8>
  </property>
</Properties>
</file>